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7" r:id="rId1"/>
  </p:sldMasterIdLst>
  <p:notesMasterIdLst>
    <p:notesMasterId r:id="rId71"/>
  </p:notesMasterIdLst>
  <p:sldIdLst>
    <p:sldId id="442" r:id="rId2"/>
    <p:sldId id="683" r:id="rId3"/>
    <p:sldId id="623" r:id="rId4"/>
    <p:sldId id="613" r:id="rId5"/>
    <p:sldId id="614" r:id="rId6"/>
    <p:sldId id="615" r:id="rId7"/>
    <p:sldId id="616" r:id="rId8"/>
    <p:sldId id="565" r:id="rId9"/>
    <p:sldId id="667" r:id="rId10"/>
    <p:sldId id="668" r:id="rId11"/>
    <p:sldId id="669" r:id="rId12"/>
    <p:sldId id="670" r:id="rId13"/>
    <p:sldId id="671" r:id="rId14"/>
    <p:sldId id="672" r:id="rId15"/>
    <p:sldId id="673" r:id="rId16"/>
    <p:sldId id="675" r:id="rId17"/>
    <p:sldId id="676" r:id="rId18"/>
    <p:sldId id="677" r:id="rId19"/>
    <p:sldId id="678" r:id="rId20"/>
    <p:sldId id="679" r:id="rId21"/>
    <p:sldId id="680" r:id="rId22"/>
    <p:sldId id="674" r:id="rId23"/>
    <p:sldId id="563" r:id="rId24"/>
    <p:sldId id="647" r:id="rId25"/>
    <p:sldId id="681" r:id="rId26"/>
    <p:sldId id="682" r:id="rId27"/>
    <p:sldId id="425" r:id="rId28"/>
    <p:sldId id="426" r:id="rId29"/>
    <p:sldId id="427" r:id="rId30"/>
    <p:sldId id="428" r:id="rId31"/>
    <p:sldId id="429" r:id="rId32"/>
    <p:sldId id="430" r:id="rId33"/>
    <p:sldId id="378" r:id="rId34"/>
    <p:sldId id="379" r:id="rId35"/>
    <p:sldId id="380" r:id="rId36"/>
    <p:sldId id="480" r:id="rId37"/>
    <p:sldId id="481" r:id="rId38"/>
    <p:sldId id="482" r:id="rId39"/>
    <p:sldId id="483" r:id="rId40"/>
    <p:sldId id="340" r:id="rId41"/>
    <p:sldId id="338" r:id="rId42"/>
    <p:sldId id="357" r:id="rId43"/>
    <p:sldId id="382" r:id="rId44"/>
    <p:sldId id="666" r:id="rId45"/>
    <p:sldId id="358" r:id="rId46"/>
    <p:sldId id="359" r:id="rId47"/>
    <p:sldId id="360" r:id="rId48"/>
    <p:sldId id="361" r:id="rId49"/>
    <p:sldId id="648" r:id="rId50"/>
    <p:sldId id="649" r:id="rId51"/>
    <p:sldId id="650" r:id="rId52"/>
    <p:sldId id="651" r:id="rId53"/>
    <p:sldId id="652" r:id="rId54"/>
    <p:sldId id="653" r:id="rId55"/>
    <p:sldId id="654" r:id="rId56"/>
    <p:sldId id="655" r:id="rId57"/>
    <p:sldId id="656" r:id="rId58"/>
    <p:sldId id="657" r:id="rId59"/>
    <p:sldId id="658" r:id="rId60"/>
    <p:sldId id="659" r:id="rId61"/>
    <p:sldId id="660" r:id="rId62"/>
    <p:sldId id="661" r:id="rId63"/>
    <p:sldId id="662" r:id="rId64"/>
    <p:sldId id="663" r:id="rId65"/>
    <p:sldId id="664" r:id="rId66"/>
    <p:sldId id="665" r:id="rId67"/>
    <p:sldId id="384" r:id="rId68"/>
    <p:sldId id="342" r:id="rId69"/>
    <p:sldId id="343" r:id="rId7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FF"/>
    <a:srgbClr val="0000FF"/>
    <a:srgbClr val="6600FF"/>
    <a:srgbClr val="996633"/>
    <a:srgbClr val="008000"/>
    <a:srgbClr val="800000"/>
    <a:srgbClr val="A50021"/>
    <a:srgbClr val="993366"/>
    <a:srgbClr val="336600"/>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16" autoAdjust="0"/>
  </p:normalViewPr>
  <p:slideViewPr>
    <p:cSldViewPr snapToGrid="0">
      <p:cViewPr varScale="1">
        <p:scale>
          <a:sx n="70" d="100"/>
          <a:sy n="70" d="100"/>
        </p:scale>
        <p:origin x="714"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EA8E2C-1DB5-42D5-A65C-3D48CA06E99A}" type="doc">
      <dgm:prSet loTypeId="urn:microsoft.com/office/officeart/2005/8/layout/vProcess5" loCatId="process" qsTypeId="urn:microsoft.com/office/officeart/2005/8/quickstyle/simple1" qsCatId="simple" csTypeId="urn:microsoft.com/office/officeart/2005/8/colors/accent5_4" csCatId="accent5" phldr="1"/>
      <dgm:spPr/>
      <dgm:t>
        <a:bodyPr/>
        <a:lstStyle/>
        <a:p>
          <a:endParaRPr lang="en-US"/>
        </a:p>
      </dgm:t>
    </dgm:pt>
    <dgm:pt modelId="{03B27308-130C-47EC-A855-B15398E77147}">
      <dgm:prSet phldrT="[Text]">
        <dgm:style>
          <a:lnRef idx="1">
            <a:schemeClr val="accent2"/>
          </a:lnRef>
          <a:fillRef idx="2">
            <a:schemeClr val="accent2"/>
          </a:fillRef>
          <a:effectRef idx="1">
            <a:schemeClr val="accent2"/>
          </a:effectRef>
          <a:fontRef idx="minor">
            <a:schemeClr val="dk1"/>
          </a:fontRef>
        </dgm:style>
      </dgm:prSet>
      <dgm:spPr>
        <a:solidFill>
          <a:schemeClr val="accent2">
            <a:lumMod val="20000"/>
            <a:lumOff val="80000"/>
          </a:schemeClr>
        </a:solidFill>
        <a:ln w="28575">
          <a:solidFill>
            <a:schemeClr val="tx1"/>
          </a:solidFill>
        </a:ln>
      </dgm:spPr>
      <dgm:t>
        <a:bodyPr/>
        <a:lstStyle/>
        <a:p>
          <a:r>
            <a:rPr lang="en-US" b="1" dirty="0" smtClean="0">
              <a:solidFill>
                <a:schemeClr val="tx2">
                  <a:lumMod val="10000"/>
                </a:schemeClr>
              </a:solidFill>
              <a:latin typeface="Antique Olive" panose="020B0603020204030204" pitchFamily="34" charset="0"/>
            </a:rPr>
            <a:t>Requirement collection</a:t>
          </a:r>
          <a:endParaRPr lang="en-US" b="1" dirty="0">
            <a:solidFill>
              <a:schemeClr val="tx2">
                <a:lumMod val="10000"/>
              </a:schemeClr>
            </a:solidFill>
            <a:latin typeface="Antique Olive" panose="020B0603020204030204" pitchFamily="34" charset="0"/>
          </a:endParaRPr>
        </a:p>
      </dgm:t>
    </dgm:pt>
    <dgm:pt modelId="{367AE457-5697-496C-A3FC-013339D5FB49}" type="parTrans" cxnId="{8FC39436-25E0-47FD-A8E0-66332A89C593}">
      <dgm:prSet/>
      <dgm:spPr/>
      <dgm:t>
        <a:bodyPr/>
        <a:lstStyle/>
        <a:p>
          <a:endParaRPr lang="en-US">
            <a:latin typeface="Antique Olive" panose="020B0603020204030204" pitchFamily="34" charset="0"/>
          </a:endParaRPr>
        </a:p>
      </dgm:t>
    </dgm:pt>
    <dgm:pt modelId="{E9BE1DD1-8BE5-4544-BE41-B70DDC5D46F3}" type="sibTrans" cxnId="{8FC39436-25E0-47FD-A8E0-66332A89C593}">
      <dgm:prSet/>
      <dgm:spPr>
        <a:solidFill>
          <a:schemeClr val="accent6">
            <a:lumMod val="20000"/>
            <a:lumOff val="80000"/>
            <a:alpha val="90000"/>
          </a:schemeClr>
        </a:solidFill>
        <a:ln w="38100">
          <a:solidFill>
            <a:schemeClr val="tx1">
              <a:alpha val="90000"/>
            </a:schemeClr>
          </a:solidFill>
        </a:ln>
      </dgm:spPr>
      <dgm:t>
        <a:bodyPr/>
        <a:lstStyle/>
        <a:p>
          <a:endParaRPr lang="en-US">
            <a:latin typeface="Antique Olive" panose="020B0603020204030204" pitchFamily="34" charset="0"/>
          </a:endParaRPr>
        </a:p>
      </dgm:t>
    </dgm:pt>
    <dgm:pt modelId="{80A25FC5-8491-4152-AD3A-60EB49019A8A}">
      <dgm:prSet phldrT="[Text]" custT="1">
        <dgm:style>
          <a:lnRef idx="1">
            <a:schemeClr val="accent2"/>
          </a:lnRef>
          <a:fillRef idx="2">
            <a:schemeClr val="accent2"/>
          </a:fillRef>
          <a:effectRef idx="1">
            <a:schemeClr val="accent2"/>
          </a:effectRef>
          <a:fontRef idx="minor">
            <a:schemeClr val="dk1"/>
          </a:fontRef>
        </dgm:style>
      </dgm:prSet>
      <dgm:spPr>
        <a:ln w="28575">
          <a:solidFill>
            <a:schemeClr val="tx1"/>
          </a:solidFill>
        </a:ln>
      </dgm:spPr>
      <dgm:t>
        <a:bodyPr/>
        <a:lstStyle/>
        <a:p>
          <a:r>
            <a:rPr lang="en-US" sz="2000" b="1" dirty="0" smtClean="0">
              <a:solidFill>
                <a:schemeClr val="tx2">
                  <a:lumMod val="10000"/>
                </a:schemeClr>
              </a:solidFill>
              <a:latin typeface="Antique Olive" panose="020B0603020204030204" pitchFamily="34" charset="0"/>
            </a:rPr>
            <a:t>Thorough analysis of the project</a:t>
          </a:r>
          <a:endParaRPr lang="en-US" sz="2000" b="1" dirty="0">
            <a:solidFill>
              <a:schemeClr val="tx2">
                <a:lumMod val="10000"/>
              </a:schemeClr>
            </a:solidFill>
            <a:latin typeface="Antique Olive" panose="020B0603020204030204" pitchFamily="34" charset="0"/>
          </a:endParaRPr>
        </a:p>
      </dgm:t>
    </dgm:pt>
    <dgm:pt modelId="{9AF10D44-6A27-4BF8-AFAD-E7ED44D23103}" type="parTrans" cxnId="{847E64EB-5E07-42A0-B82E-F677B01682EC}">
      <dgm:prSet/>
      <dgm:spPr/>
      <dgm:t>
        <a:bodyPr/>
        <a:lstStyle/>
        <a:p>
          <a:endParaRPr lang="en-US">
            <a:latin typeface="Antique Olive" panose="020B0603020204030204" pitchFamily="34" charset="0"/>
          </a:endParaRPr>
        </a:p>
      </dgm:t>
    </dgm:pt>
    <dgm:pt modelId="{5B8C864B-65A5-4AA6-B86B-431D5DD4914C}" type="sibTrans" cxnId="{847E64EB-5E07-42A0-B82E-F677B01682EC}">
      <dgm:prSet/>
      <dgm:spPr>
        <a:solidFill>
          <a:schemeClr val="accent6">
            <a:lumMod val="20000"/>
            <a:lumOff val="80000"/>
            <a:alpha val="90000"/>
          </a:schemeClr>
        </a:solidFill>
        <a:ln w="38100">
          <a:solidFill>
            <a:schemeClr val="tx1">
              <a:alpha val="90000"/>
            </a:schemeClr>
          </a:solidFill>
        </a:ln>
      </dgm:spPr>
      <dgm:t>
        <a:bodyPr/>
        <a:lstStyle/>
        <a:p>
          <a:endParaRPr lang="en-US" dirty="0">
            <a:latin typeface="Antique Olive" panose="020B0603020204030204" pitchFamily="34" charset="0"/>
          </a:endParaRPr>
        </a:p>
      </dgm:t>
    </dgm:pt>
    <dgm:pt modelId="{186E36A9-B1BC-4217-89E7-0DF25488CFDF}">
      <dgm:prSet phldrT="[Text]">
        <dgm:style>
          <a:lnRef idx="1">
            <a:schemeClr val="accent2"/>
          </a:lnRef>
          <a:fillRef idx="2">
            <a:schemeClr val="accent2"/>
          </a:fillRef>
          <a:effectRef idx="1">
            <a:schemeClr val="accent2"/>
          </a:effectRef>
          <a:fontRef idx="minor">
            <a:schemeClr val="dk1"/>
          </a:fontRef>
        </dgm:style>
      </dgm:prSet>
      <dgm:spPr>
        <a:solidFill>
          <a:schemeClr val="accent2">
            <a:lumMod val="20000"/>
            <a:lumOff val="80000"/>
          </a:schemeClr>
        </a:solidFill>
        <a:ln w="28575">
          <a:solidFill>
            <a:schemeClr val="tx1"/>
          </a:solidFill>
        </a:ln>
      </dgm:spPr>
      <dgm:t>
        <a:bodyPr/>
        <a:lstStyle/>
        <a:p>
          <a:r>
            <a:rPr lang="en-US" b="1" dirty="0" smtClean="0">
              <a:solidFill>
                <a:schemeClr val="tx2">
                  <a:lumMod val="10000"/>
                </a:schemeClr>
              </a:solidFill>
              <a:latin typeface="Antique Olive" panose="020B0603020204030204" pitchFamily="34" charset="0"/>
            </a:rPr>
            <a:t>Economic feasibility study of the Project</a:t>
          </a:r>
          <a:endParaRPr lang="en-US" b="1" dirty="0">
            <a:solidFill>
              <a:schemeClr val="tx2">
                <a:lumMod val="10000"/>
              </a:schemeClr>
            </a:solidFill>
            <a:latin typeface="Antique Olive" panose="020B0603020204030204" pitchFamily="34" charset="0"/>
          </a:endParaRPr>
        </a:p>
      </dgm:t>
    </dgm:pt>
    <dgm:pt modelId="{31A53391-5F6E-4BDF-B4EB-B5FB572D1558}" type="parTrans" cxnId="{5D7DCB00-FBC4-42B8-9258-2CFBF771F4C4}">
      <dgm:prSet/>
      <dgm:spPr/>
      <dgm:t>
        <a:bodyPr/>
        <a:lstStyle/>
        <a:p>
          <a:endParaRPr lang="en-US">
            <a:latin typeface="Antique Olive" panose="020B0603020204030204" pitchFamily="34" charset="0"/>
          </a:endParaRPr>
        </a:p>
      </dgm:t>
    </dgm:pt>
    <dgm:pt modelId="{A62978DC-FE97-45A9-B107-C3C46EBC3A0C}" type="sibTrans" cxnId="{5D7DCB00-FBC4-42B8-9258-2CFBF771F4C4}">
      <dgm:prSet/>
      <dgm:spPr>
        <a:solidFill>
          <a:schemeClr val="accent6">
            <a:lumMod val="20000"/>
            <a:lumOff val="80000"/>
            <a:alpha val="90000"/>
          </a:schemeClr>
        </a:solidFill>
        <a:ln w="38100">
          <a:solidFill>
            <a:schemeClr val="tx1">
              <a:alpha val="90000"/>
            </a:schemeClr>
          </a:solidFill>
        </a:ln>
      </dgm:spPr>
      <dgm:t>
        <a:bodyPr/>
        <a:lstStyle/>
        <a:p>
          <a:endParaRPr lang="en-US">
            <a:latin typeface="Antique Olive" panose="020B0603020204030204" pitchFamily="34" charset="0"/>
          </a:endParaRPr>
        </a:p>
      </dgm:t>
    </dgm:pt>
    <dgm:pt modelId="{D5630C35-4A6D-4590-8FEF-46243D545BB4}">
      <dgm:prSet phldrT="[Text]" custT="1">
        <dgm:style>
          <a:lnRef idx="2">
            <a:schemeClr val="dk1"/>
          </a:lnRef>
          <a:fillRef idx="1">
            <a:schemeClr val="lt1"/>
          </a:fillRef>
          <a:effectRef idx="0">
            <a:schemeClr val="dk1"/>
          </a:effectRef>
          <a:fontRef idx="minor">
            <a:schemeClr val="dk1"/>
          </a:fontRef>
        </dgm:style>
      </dgm:prSet>
      <dgm:spPr>
        <a:ln w="28575">
          <a:solidFill>
            <a:schemeClr val="tx1"/>
          </a:solidFill>
        </a:ln>
      </dgm:spPr>
      <dgm:t>
        <a:bodyPr/>
        <a:lstStyle/>
        <a:p>
          <a:r>
            <a:rPr lang="en-US" sz="2000" b="1" dirty="0" smtClean="0">
              <a:solidFill>
                <a:schemeClr val="tx2">
                  <a:lumMod val="10000"/>
                </a:schemeClr>
              </a:solidFill>
              <a:latin typeface="Antique Olive" panose="020B0603020204030204" pitchFamily="34" charset="0"/>
            </a:rPr>
            <a:t>Market potential survey/research</a:t>
          </a:r>
          <a:endParaRPr lang="en-US" sz="2000" b="1" dirty="0">
            <a:solidFill>
              <a:schemeClr val="tx2">
                <a:lumMod val="10000"/>
              </a:schemeClr>
            </a:solidFill>
            <a:latin typeface="Antique Olive" panose="020B0603020204030204" pitchFamily="34" charset="0"/>
          </a:endParaRPr>
        </a:p>
      </dgm:t>
    </dgm:pt>
    <dgm:pt modelId="{514AD1C5-BE27-4A1B-81BF-095F94D41919}" type="parTrans" cxnId="{FC700358-BE0E-4E5B-98D3-07BB098D8DDC}">
      <dgm:prSet/>
      <dgm:spPr/>
      <dgm:t>
        <a:bodyPr/>
        <a:lstStyle/>
        <a:p>
          <a:endParaRPr lang="en-US">
            <a:latin typeface="Antique Olive" panose="020B0603020204030204" pitchFamily="34" charset="0"/>
          </a:endParaRPr>
        </a:p>
      </dgm:t>
    </dgm:pt>
    <dgm:pt modelId="{DCF450D0-AE42-4343-91F3-B87C5617EFDF}" type="sibTrans" cxnId="{FC700358-BE0E-4E5B-98D3-07BB098D8DDC}">
      <dgm:prSet/>
      <dgm:spPr>
        <a:solidFill>
          <a:schemeClr val="accent6">
            <a:lumMod val="20000"/>
            <a:lumOff val="80000"/>
            <a:alpha val="90000"/>
          </a:schemeClr>
        </a:solidFill>
        <a:ln w="38100">
          <a:solidFill>
            <a:schemeClr val="tx1">
              <a:alpha val="90000"/>
            </a:schemeClr>
          </a:solidFill>
        </a:ln>
      </dgm:spPr>
      <dgm:t>
        <a:bodyPr/>
        <a:lstStyle/>
        <a:p>
          <a:endParaRPr lang="en-US">
            <a:latin typeface="Antique Olive" panose="020B0603020204030204" pitchFamily="34" charset="0"/>
          </a:endParaRPr>
        </a:p>
      </dgm:t>
    </dgm:pt>
    <dgm:pt modelId="{D81D1B34-C267-4B3D-B144-933219010096}">
      <dgm:prSet phldrT="[Text]">
        <dgm:style>
          <a:lnRef idx="1">
            <a:schemeClr val="accent2"/>
          </a:lnRef>
          <a:fillRef idx="2">
            <a:schemeClr val="accent2"/>
          </a:fillRef>
          <a:effectRef idx="1">
            <a:schemeClr val="accent2"/>
          </a:effectRef>
          <a:fontRef idx="minor">
            <a:schemeClr val="dk1"/>
          </a:fontRef>
        </dgm:style>
      </dgm:prSet>
      <dgm:spPr>
        <a:solidFill>
          <a:schemeClr val="accent2">
            <a:lumMod val="20000"/>
            <a:lumOff val="80000"/>
          </a:schemeClr>
        </a:solidFill>
        <a:ln w="28575">
          <a:solidFill>
            <a:schemeClr val="tx1"/>
          </a:solidFill>
        </a:ln>
      </dgm:spPr>
      <dgm:t>
        <a:bodyPr/>
        <a:lstStyle/>
        <a:p>
          <a:r>
            <a:rPr lang="en-US" b="1" dirty="0" smtClean="0">
              <a:solidFill>
                <a:schemeClr val="tx2">
                  <a:lumMod val="10000"/>
                </a:schemeClr>
              </a:solidFill>
              <a:latin typeface="Antique Olive" panose="020B0603020204030204" pitchFamily="34" charset="0"/>
            </a:rPr>
            <a:t>Report Compilation</a:t>
          </a:r>
          <a:endParaRPr lang="en-US" b="1" dirty="0">
            <a:solidFill>
              <a:schemeClr val="tx2">
                <a:lumMod val="10000"/>
              </a:schemeClr>
            </a:solidFill>
            <a:latin typeface="Antique Olive" panose="020B0603020204030204" pitchFamily="34" charset="0"/>
          </a:endParaRPr>
        </a:p>
      </dgm:t>
    </dgm:pt>
    <dgm:pt modelId="{DE1E041A-D8C5-42FF-821A-72DECAA0C705}" type="parTrans" cxnId="{75D3D480-787B-4331-B2FA-F5F2B24BDA0B}">
      <dgm:prSet/>
      <dgm:spPr/>
      <dgm:t>
        <a:bodyPr/>
        <a:lstStyle/>
        <a:p>
          <a:endParaRPr lang="en-US">
            <a:latin typeface="Antique Olive" panose="020B0603020204030204" pitchFamily="34" charset="0"/>
          </a:endParaRPr>
        </a:p>
      </dgm:t>
    </dgm:pt>
    <dgm:pt modelId="{FDC139E8-5AD1-4C8F-8D62-2A6D32C5E318}" type="sibTrans" cxnId="{75D3D480-787B-4331-B2FA-F5F2B24BDA0B}">
      <dgm:prSet/>
      <dgm:spPr/>
      <dgm:t>
        <a:bodyPr/>
        <a:lstStyle/>
        <a:p>
          <a:endParaRPr lang="en-US">
            <a:latin typeface="Antique Olive" panose="020B0603020204030204" pitchFamily="34" charset="0"/>
          </a:endParaRPr>
        </a:p>
      </dgm:t>
    </dgm:pt>
    <dgm:pt modelId="{93EE06CC-95FB-43A7-96CA-570698FBAE43}" type="pres">
      <dgm:prSet presAssocID="{62EA8E2C-1DB5-42D5-A65C-3D48CA06E99A}" presName="outerComposite" presStyleCnt="0">
        <dgm:presLayoutVars>
          <dgm:chMax val="5"/>
          <dgm:dir/>
          <dgm:resizeHandles val="exact"/>
        </dgm:presLayoutVars>
      </dgm:prSet>
      <dgm:spPr/>
      <dgm:t>
        <a:bodyPr/>
        <a:lstStyle/>
        <a:p>
          <a:endParaRPr lang="en-US"/>
        </a:p>
      </dgm:t>
    </dgm:pt>
    <dgm:pt modelId="{43153FA7-FB9D-47BE-82A8-C5EB8AA2F8F4}" type="pres">
      <dgm:prSet presAssocID="{62EA8E2C-1DB5-42D5-A65C-3D48CA06E99A}" presName="dummyMaxCanvas" presStyleCnt="0">
        <dgm:presLayoutVars/>
      </dgm:prSet>
      <dgm:spPr/>
      <dgm:t>
        <a:bodyPr/>
        <a:lstStyle/>
        <a:p>
          <a:endParaRPr lang="en-US"/>
        </a:p>
      </dgm:t>
    </dgm:pt>
    <dgm:pt modelId="{12DEC09C-3EB4-4E6E-A236-02B7DD64B1A7}" type="pres">
      <dgm:prSet presAssocID="{62EA8E2C-1DB5-42D5-A65C-3D48CA06E99A}" presName="FiveNodes_1" presStyleLbl="node1" presStyleIdx="0" presStyleCnt="5" custLinFactNeighborX="650" custLinFactNeighborY="6447">
        <dgm:presLayoutVars>
          <dgm:bulletEnabled val="1"/>
        </dgm:presLayoutVars>
      </dgm:prSet>
      <dgm:spPr/>
      <dgm:t>
        <a:bodyPr/>
        <a:lstStyle/>
        <a:p>
          <a:endParaRPr lang="en-US"/>
        </a:p>
      </dgm:t>
    </dgm:pt>
    <dgm:pt modelId="{A0D66AB3-55EF-4866-AC90-79FD1A6BC6A7}" type="pres">
      <dgm:prSet presAssocID="{62EA8E2C-1DB5-42D5-A65C-3D48CA06E99A}" presName="FiveNodes_2" presStyleLbl="node1" presStyleIdx="1" presStyleCnt="5">
        <dgm:presLayoutVars>
          <dgm:bulletEnabled val="1"/>
        </dgm:presLayoutVars>
        <dgm:style>
          <a:lnRef idx="2">
            <a:schemeClr val="dk1"/>
          </a:lnRef>
          <a:fillRef idx="1">
            <a:schemeClr val="lt1"/>
          </a:fillRef>
          <a:effectRef idx="0">
            <a:schemeClr val="dk1"/>
          </a:effectRef>
          <a:fontRef idx="minor">
            <a:schemeClr val="dk1"/>
          </a:fontRef>
        </dgm:style>
      </dgm:prSet>
      <dgm:spPr/>
      <dgm:t>
        <a:bodyPr/>
        <a:lstStyle/>
        <a:p>
          <a:endParaRPr lang="en-US"/>
        </a:p>
      </dgm:t>
    </dgm:pt>
    <dgm:pt modelId="{42C08F48-7DF2-4E9D-967D-A7532FEA37B7}" type="pres">
      <dgm:prSet presAssocID="{62EA8E2C-1DB5-42D5-A65C-3D48CA06E99A}" presName="FiveNodes_3" presStyleLbl="node1" presStyleIdx="2" presStyleCnt="5" custScaleX="112045">
        <dgm:presLayoutVars>
          <dgm:bulletEnabled val="1"/>
        </dgm:presLayoutVars>
      </dgm:prSet>
      <dgm:spPr/>
      <dgm:t>
        <a:bodyPr/>
        <a:lstStyle/>
        <a:p>
          <a:endParaRPr lang="en-US"/>
        </a:p>
      </dgm:t>
    </dgm:pt>
    <dgm:pt modelId="{AA92ED14-D5DA-4509-9DBF-67E0A869BF8A}" type="pres">
      <dgm:prSet presAssocID="{62EA8E2C-1DB5-42D5-A65C-3D48CA06E99A}" presName="FiveNodes_4" presStyleLbl="node1" presStyleIdx="3" presStyleCnt="5">
        <dgm:presLayoutVars>
          <dgm:bulletEnabled val="1"/>
        </dgm:presLayoutVars>
      </dgm:prSet>
      <dgm:spPr/>
      <dgm:t>
        <a:bodyPr/>
        <a:lstStyle/>
        <a:p>
          <a:endParaRPr lang="en-US"/>
        </a:p>
      </dgm:t>
    </dgm:pt>
    <dgm:pt modelId="{77165E6D-AE4E-4DB4-947A-A03093D7C6D2}" type="pres">
      <dgm:prSet presAssocID="{62EA8E2C-1DB5-42D5-A65C-3D48CA06E99A}" presName="FiveNodes_5" presStyleLbl="node1" presStyleIdx="4" presStyleCnt="5">
        <dgm:presLayoutVars>
          <dgm:bulletEnabled val="1"/>
        </dgm:presLayoutVars>
      </dgm:prSet>
      <dgm:spPr/>
      <dgm:t>
        <a:bodyPr/>
        <a:lstStyle/>
        <a:p>
          <a:endParaRPr lang="en-US"/>
        </a:p>
      </dgm:t>
    </dgm:pt>
    <dgm:pt modelId="{81F3E8A0-C3B4-433D-AA6F-B3E3CDA5B756}" type="pres">
      <dgm:prSet presAssocID="{62EA8E2C-1DB5-42D5-A65C-3D48CA06E99A}" presName="FiveConn_1-2" presStyleLbl="fgAccFollowNode1" presStyleIdx="0" presStyleCnt="4">
        <dgm:presLayoutVars>
          <dgm:bulletEnabled val="1"/>
        </dgm:presLayoutVars>
      </dgm:prSet>
      <dgm:spPr/>
      <dgm:t>
        <a:bodyPr/>
        <a:lstStyle/>
        <a:p>
          <a:endParaRPr lang="en-US"/>
        </a:p>
      </dgm:t>
    </dgm:pt>
    <dgm:pt modelId="{4D832F1C-CBB5-4F3F-8111-88FEE1763049}" type="pres">
      <dgm:prSet presAssocID="{62EA8E2C-1DB5-42D5-A65C-3D48CA06E99A}" presName="FiveConn_2-3" presStyleLbl="fgAccFollowNode1" presStyleIdx="1" presStyleCnt="4">
        <dgm:presLayoutVars>
          <dgm:bulletEnabled val="1"/>
        </dgm:presLayoutVars>
      </dgm:prSet>
      <dgm:spPr/>
      <dgm:t>
        <a:bodyPr/>
        <a:lstStyle/>
        <a:p>
          <a:endParaRPr lang="en-US"/>
        </a:p>
      </dgm:t>
    </dgm:pt>
    <dgm:pt modelId="{AD565799-3205-4ED2-A68F-92A694D0DD56}" type="pres">
      <dgm:prSet presAssocID="{62EA8E2C-1DB5-42D5-A65C-3D48CA06E99A}" presName="FiveConn_3-4" presStyleLbl="fgAccFollowNode1" presStyleIdx="2" presStyleCnt="4">
        <dgm:presLayoutVars>
          <dgm:bulletEnabled val="1"/>
        </dgm:presLayoutVars>
      </dgm:prSet>
      <dgm:spPr/>
      <dgm:t>
        <a:bodyPr/>
        <a:lstStyle/>
        <a:p>
          <a:endParaRPr lang="en-US"/>
        </a:p>
      </dgm:t>
    </dgm:pt>
    <dgm:pt modelId="{6B5C2640-D5A0-4696-BCB3-963203002088}" type="pres">
      <dgm:prSet presAssocID="{62EA8E2C-1DB5-42D5-A65C-3D48CA06E99A}" presName="FiveConn_4-5" presStyleLbl="fgAccFollowNode1" presStyleIdx="3" presStyleCnt="4">
        <dgm:presLayoutVars>
          <dgm:bulletEnabled val="1"/>
        </dgm:presLayoutVars>
      </dgm:prSet>
      <dgm:spPr/>
      <dgm:t>
        <a:bodyPr/>
        <a:lstStyle/>
        <a:p>
          <a:endParaRPr lang="en-US"/>
        </a:p>
      </dgm:t>
    </dgm:pt>
    <dgm:pt modelId="{6C83273B-4DBB-41B6-923D-4F13F7F08902}" type="pres">
      <dgm:prSet presAssocID="{62EA8E2C-1DB5-42D5-A65C-3D48CA06E99A}" presName="FiveNodes_1_text" presStyleLbl="node1" presStyleIdx="4" presStyleCnt="5">
        <dgm:presLayoutVars>
          <dgm:bulletEnabled val="1"/>
        </dgm:presLayoutVars>
      </dgm:prSet>
      <dgm:spPr/>
      <dgm:t>
        <a:bodyPr/>
        <a:lstStyle/>
        <a:p>
          <a:endParaRPr lang="en-US"/>
        </a:p>
      </dgm:t>
    </dgm:pt>
    <dgm:pt modelId="{3BCDDADE-0E24-449A-8F0E-F93E167E3A16}" type="pres">
      <dgm:prSet presAssocID="{62EA8E2C-1DB5-42D5-A65C-3D48CA06E99A}" presName="FiveNodes_2_text" presStyleLbl="node1" presStyleIdx="4" presStyleCnt="5">
        <dgm:presLayoutVars>
          <dgm:bulletEnabled val="1"/>
        </dgm:presLayoutVars>
      </dgm:prSet>
      <dgm:spPr/>
      <dgm:t>
        <a:bodyPr/>
        <a:lstStyle/>
        <a:p>
          <a:endParaRPr lang="en-US"/>
        </a:p>
      </dgm:t>
    </dgm:pt>
    <dgm:pt modelId="{48F2F183-681A-4ED3-8EB9-9350125F4A81}" type="pres">
      <dgm:prSet presAssocID="{62EA8E2C-1DB5-42D5-A65C-3D48CA06E99A}" presName="FiveNodes_3_text" presStyleLbl="node1" presStyleIdx="4" presStyleCnt="5">
        <dgm:presLayoutVars>
          <dgm:bulletEnabled val="1"/>
        </dgm:presLayoutVars>
      </dgm:prSet>
      <dgm:spPr/>
      <dgm:t>
        <a:bodyPr/>
        <a:lstStyle/>
        <a:p>
          <a:endParaRPr lang="en-US"/>
        </a:p>
      </dgm:t>
    </dgm:pt>
    <dgm:pt modelId="{BF3AE83A-1EE5-4766-8CEB-96FD22E67F21}" type="pres">
      <dgm:prSet presAssocID="{62EA8E2C-1DB5-42D5-A65C-3D48CA06E99A}" presName="FiveNodes_4_text" presStyleLbl="node1" presStyleIdx="4" presStyleCnt="5">
        <dgm:presLayoutVars>
          <dgm:bulletEnabled val="1"/>
        </dgm:presLayoutVars>
      </dgm:prSet>
      <dgm:spPr/>
      <dgm:t>
        <a:bodyPr/>
        <a:lstStyle/>
        <a:p>
          <a:endParaRPr lang="en-US"/>
        </a:p>
      </dgm:t>
    </dgm:pt>
    <dgm:pt modelId="{5746E2A0-8BC7-41B1-9CD5-DC3F20E6B751}" type="pres">
      <dgm:prSet presAssocID="{62EA8E2C-1DB5-42D5-A65C-3D48CA06E99A}" presName="FiveNodes_5_text" presStyleLbl="node1" presStyleIdx="4" presStyleCnt="5">
        <dgm:presLayoutVars>
          <dgm:bulletEnabled val="1"/>
        </dgm:presLayoutVars>
      </dgm:prSet>
      <dgm:spPr/>
      <dgm:t>
        <a:bodyPr/>
        <a:lstStyle/>
        <a:p>
          <a:endParaRPr lang="en-US"/>
        </a:p>
      </dgm:t>
    </dgm:pt>
  </dgm:ptLst>
  <dgm:cxnLst>
    <dgm:cxn modelId="{E61AA85F-5AA6-49AB-8340-B42B7A2B34F6}" type="presOf" srcId="{186E36A9-B1BC-4217-89E7-0DF25488CFDF}" destId="{48F2F183-681A-4ED3-8EB9-9350125F4A81}" srcOrd="1" destOrd="0" presId="urn:microsoft.com/office/officeart/2005/8/layout/vProcess5"/>
    <dgm:cxn modelId="{5F9DD429-38C8-4099-93DD-16E75D3A467F}" type="presOf" srcId="{D81D1B34-C267-4B3D-B144-933219010096}" destId="{77165E6D-AE4E-4DB4-947A-A03093D7C6D2}" srcOrd="0" destOrd="0" presId="urn:microsoft.com/office/officeart/2005/8/layout/vProcess5"/>
    <dgm:cxn modelId="{F1A25A58-FEBC-4693-8AF6-B16F2A40A74E}" type="presOf" srcId="{62EA8E2C-1DB5-42D5-A65C-3D48CA06E99A}" destId="{93EE06CC-95FB-43A7-96CA-570698FBAE43}" srcOrd="0" destOrd="0" presId="urn:microsoft.com/office/officeart/2005/8/layout/vProcess5"/>
    <dgm:cxn modelId="{4706C555-25E8-4212-9ADC-76C4FAFBD4FC}" type="presOf" srcId="{D81D1B34-C267-4B3D-B144-933219010096}" destId="{5746E2A0-8BC7-41B1-9CD5-DC3F20E6B751}" srcOrd="1" destOrd="0" presId="urn:microsoft.com/office/officeart/2005/8/layout/vProcess5"/>
    <dgm:cxn modelId="{6B48966A-C73F-4FCE-9F5A-E51A15344AA7}" type="presOf" srcId="{E9BE1DD1-8BE5-4544-BE41-B70DDC5D46F3}" destId="{81F3E8A0-C3B4-433D-AA6F-B3E3CDA5B756}" srcOrd="0" destOrd="0" presId="urn:microsoft.com/office/officeart/2005/8/layout/vProcess5"/>
    <dgm:cxn modelId="{7B2083E5-CFEE-4B7E-B405-8F160A34E0BF}" type="presOf" srcId="{186E36A9-B1BC-4217-89E7-0DF25488CFDF}" destId="{42C08F48-7DF2-4E9D-967D-A7532FEA37B7}" srcOrd="0" destOrd="0" presId="urn:microsoft.com/office/officeart/2005/8/layout/vProcess5"/>
    <dgm:cxn modelId="{D28661C1-5373-4B2A-902D-305D02838D70}" type="presOf" srcId="{D5630C35-4A6D-4590-8FEF-46243D545BB4}" destId="{AA92ED14-D5DA-4509-9DBF-67E0A869BF8A}" srcOrd="0" destOrd="0" presId="urn:microsoft.com/office/officeart/2005/8/layout/vProcess5"/>
    <dgm:cxn modelId="{A9FA8D32-E802-419D-B237-FAA62DA29DF9}" type="presOf" srcId="{5B8C864B-65A5-4AA6-B86B-431D5DD4914C}" destId="{4D832F1C-CBB5-4F3F-8111-88FEE1763049}" srcOrd="0" destOrd="0" presId="urn:microsoft.com/office/officeart/2005/8/layout/vProcess5"/>
    <dgm:cxn modelId="{FC700358-BE0E-4E5B-98D3-07BB098D8DDC}" srcId="{62EA8E2C-1DB5-42D5-A65C-3D48CA06E99A}" destId="{D5630C35-4A6D-4590-8FEF-46243D545BB4}" srcOrd="3" destOrd="0" parTransId="{514AD1C5-BE27-4A1B-81BF-095F94D41919}" sibTransId="{DCF450D0-AE42-4343-91F3-B87C5617EFDF}"/>
    <dgm:cxn modelId="{A01C5BAB-51ED-4A04-97F9-AF3BC974EA60}" type="presOf" srcId="{A62978DC-FE97-45A9-B107-C3C46EBC3A0C}" destId="{AD565799-3205-4ED2-A68F-92A694D0DD56}" srcOrd="0" destOrd="0" presId="urn:microsoft.com/office/officeart/2005/8/layout/vProcess5"/>
    <dgm:cxn modelId="{B9A47561-405F-416E-9030-DF4ADD9CF00E}" type="presOf" srcId="{03B27308-130C-47EC-A855-B15398E77147}" destId="{6C83273B-4DBB-41B6-923D-4F13F7F08902}" srcOrd="1" destOrd="0" presId="urn:microsoft.com/office/officeart/2005/8/layout/vProcess5"/>
    <dgm:cxn modelId="{85E43547-06C3-4090-83B4-70F9DE7AD544}" type="presOf" srcId="{DCF450D0-AE42-4343-91F3-B87C5617EFDF}" destId="{6B5C2640-D5A0-4696-BCB3-963203002088}" srcOrd="0" destOrd="0" presId="urn:microsoft.com/office/officeart/2005/8/layout/vProcess5"/>
    <dgm:cxn modelId="{680DC75D-1D6B-46CC-B506-E34FD2F99D73}" type="presOf" srcId="{80A25FC5-8491-4152-AD3A-60EB49019A8A}" destId="{A0D66AB3-55EF-4866-AC90-79FD1A6BC6A7}" srcOrd="0" destOrd="0" presId="urn:microsoft.com/office/officeart/2005/8/layout/vProcess5"/>
    <dgm:cxn modelId="{A21AEE9A-650A-4BF6-A1B4-FF744F515F08}" type="presOf" srcId="{80A25FC5-8491-4152-AD3A-60EB49019A8A}" destId="{3BCDDADE-0E24-449A-8F0E-F93E167E3A16}" srcOrd="1" destOrd="0" presId="urn:microsoft.com/office/officeart/2005/8/layout/vProcess5"/>
    <dgm:cxn modelId="{EF37AF62-CDC7-45A2-8CEA-FA3766EEB788}" type="presOf" srcId="{03B27308-130C-47EC-A855-B15398E77147}" destId="{12DEC09C-3EB4-4E6E-A236-02B7DD64B1A7}" srcOrd="0" destOrd="0" presId="urn:microsoft.com/office/officeart/2005/8/layout/vProcess5"/>
    <dgm:cxn modelId="{5D7DCB00-FBC4-42B8-9258-2CFBF771F4C4}" srcId="{62EA8E2C-1DB5-42D5-A65C-3D48CA06E99A}" destId="{186E36A9-B1BC-4217-89E7-0DF25488CFDF}" srcOrd="2" destOrd="0" parTransId="{31A53391-5F6E-4BDF-B4EB-B5FB572D1558}" sibTransId="{A62978DC-FE97-45A9-B107-C3C46EBC3A0C}"/>
    <dgm:cxn modelId="{8FC39436-25E0-47FD-A8E0-66332A89C593}" srcId="{62EA8E2C-1DB5-42D5-A65C-3D48CA06E99A}" destId="{03B27308-130C-47EC-A855-B15398E77147}" srcOrd="0" destOrd="0" parTransId="{367AE457-5697-496C-A3FC-013339D5FB49}" sibTransId="{E9BE1DD1-8BE5-4544-BE41-B70DDC5D46F3}"/>
    <dgm:cxn modelId="{75D3D480-787B-4331-B2FA-F5F2B24BDA0B}" srcId="{62EA8E2C-1DB5-42D5-A65C-3D48CA06E99A}" destId="{D81D1B34-C267-4B3D-B144-933219010096}" srcOrd="4" destOrd="0" parTransId="{DE1E041A-D8C5-42FF-821A-72DECAA0C705}" sibTransId="{FDC139E8-5AD1-4C8F-8D62-2A6D32C5E318}"/>
    <dgm:cxn modelId="{B9C613FC-C4C1-4B8D-873F-768E5C7B5686}" type="presOf" srcId="{D5630C35-4A6D-4590-8FEF-46243D545BB4}" destId="{BF3AE83A-1EE5-4766-8CEB-96FD22E67F21}" srcOrd="1" destOrd="0" presId="urn:microsoft.com/office/officeart/2005/8/layout/vProcess5"/>
    <dgm:cxn modelId="{847E64EB-5E07-42A0-B82E-F677B01682EC}" srcId="{62EA8E2C-1DB5-42D5-A65C-3D48CA06E99A}" destId="{80A25FC5-8491-4152-AD3A-60EB49019A8A}" srcOrd="1" destOrd="0" parTransId="{9AF10D44-6A27-4BF8-AFAD-E7ED44D23103}" sibTransId="{5B8C864B-65A5-4AA6-B86B-431D5DD4914C}"/>
    <dgm:cxn modelId="{0ED8E615-CF61-4665-BA38-6A9C50CC7DB8}" type="presParOf" srcId="{93EE06CC-95FB-43A7-96CA-570698FBAE43}" destId="{43153FA7-FB9D-47BE-82A8-C5EB8AA2F8F4}" srcOrd="0" destOrd="0" presId="urn:microsoft.com/office/officeart/2005/8/layout/vProcess5"/>
    <dgm:cxn modelId="{3D7D5C9B-43A7-4E1B-9241-8485C3950FF2}" type="presParOf" srcId="{93EE06CC-95FB-43A7-96CA-570698FBAE43}" destId="{12DEC09C-3EB4-4E6E-A236-02B7DD64B1A7}" srcOrd="1" destOrd="0" presId="urn:microsoft.com/office/officeart/2005/8/layout/vProcess5"/>
    <dgm:cxn modelId="{3E6E5CA1-F316-41C2-A47C-01D0526FD8A1}" type="presParOf" srcId="{93EE06CC-95FB-43A7-96CA-570698FBAE43}" destId="{A0D66AB3-55EF-4866-AC90-79FD1A6BC6A7}" srcOrd="2" destOrd="0" presId="urn:microsoft.com/office/officeart/2005/8/layout/vProcess5"/>
    <dgm:cxn modelId="{816C4292-42AE-407F-ADED-2D3B87C2F34C}" type="presParOf" srcId="{93EE06CC-95FB-43A7-96CA-570698FBAE43}" destId="{42C08F48-7DF2-4E9D-967D-A7532FEA37B7}" srcOrd="3" destOrd="0" presId="urn:microsoft.com/office/officeart/2005/8/layout/vProcess5"/>
    <dgm:cxn modelId="{C5F42BCE-5CE0-48F4-97D9-8EE49A4C5FDF}" type="presParOf" srcId="{93EE06CC-95FB-43A7-96CA-570698FBAE43}" destId="{AA92ED14-D5DA-4509-9DBF-67E0A869BF8A}" srcOrd="4" destOrd="0" presId="urn:microsoft.com/office/officeart/2005/8/layout/vProcess5"/>
    <dgm:cxn modelId="{24BD3725-F8C2-41E6-92EE-FC07B5F57003}" type="presParOf" srcId="{93EE06CC-95FB-43A7-96CA-570698FBAE43}" destId="{77165E6D-AE4E-4DB4-947A-A03093D7C6D2}" srcOrd="5" destOrd="0" presId="urn:microsoft.com/office/officeart/2005/8/layout/vProcess5"/>
    <dgm:cxn modelId="{9594A913-9672-471E-977F-FF664391FE68}" type="presParOf" srcId="{93EE06CC-95FB-43A7-96CA-570698FBAE43}" destId="{81F3E8A0-C3B4-433D-AA6F-B3E3CDA5B756}" srcOrd="6" destOrd="0" presId="urn:microsoft.com/office/officeart/2005/8/layout/vProcess5"/>
    <dgm:cxn modelId="{A802E338-355F-4F7B-B5C5-9E9156743746}" type="presParOf" srcId="{93EE06CC-95FB-43A7-96CA-570698FBAE43}" destId="{4D832F1C-CBB5-4F3F-8111-88FEE1763049}" srcOrd="7" destOrd="0" presId="urn:microsoft.com/office/officeart/2005/8/layout/vProcess5"/>
    <dgm:cxn modelId="{9D6EBB32-41A1-4767-95F0-A2BC6EF4CBD8}" type="presParOf" srcId="{93EE06CC-95FB-43A7-96CA-570698FBAE43}" destId="{AD565799-3205-4ED2-A68F-92A694D0DD56}" srcOrd="8" destOrd="0" presId="urn:microsoft.com/office/officeart/2005/8/layout/vProcess5"/>
    <dgm:cxn modelId="{455ED866-F609-4DB0-812C-DF9C22E75287}" type="presParOf" srcId="{93EE06CC-95FB-43A7-96CA-570698FBAE43}" destId="{6B5C2640-D5A0-4696-BCB3-963203002088}" srcOrd="9" destOrd="0" presId="urn:microsoft.com/office/officeart/2005/8/layout/vProcess5"/>
    <dgm:cxn modelId="{5C66B55F-F8C5-48BC-8316-2B583F320A5C}" type="presParOf" srcId="{93EE06CC-95FB-43A7-96CA-570698FBAE43}" destId="{6C83273B-4DBB-41B6-923D-4F13F7F08902}" srcOrd="10" destOrd="0" presId="urn:microsoft.com/office/officeart/2005/8/layout/vProcess5"/>
    <dgm:cxn modelId="{B6346764-17C5-441F-9227-5DCFDB63FE2F}" type="presParOf" srcId="{93EE06CC-95FB-43A7-96CA-570698FBAE43}" destId="{3BCDDADE-0E24-449A-8F0E-F93E167E3A16}" srcOrd="11" destOrd="0" presId="urn:microsoft.com/office/officeart/2005/8/layout/vProcess5"/>
    <dgm:cxn modelId="{D1E4FE47-1C91-4493-8B31-739726C7D913}" type="presParOf" srcId="{93EE06CC-95FB-43A7-96CA-570698FBAE43}" destId="{48F2F183-681A-4ED3-8EB9-9350125F4A81}" srcOrd="12" destOrd="0" presId="urn:microsoft.com/office/officeart/2005/8/layout/vProcess5"/>
    <dgm:cxn modelId="{889A046E-2FB9-4918-BF3F-027BF9BC4B75}" type="presParOf" srcId="{93EE06CC-95FB-43A7-96CA-570698FBAE43}" destId="{BF3AE83A-1EE5-4766-8CEB-96FD22E67F21}" srcOrd="13" destOrd="0" presId="urn:microsoft.com/office/officeart/2005/8/layout/vProcess5"/>
    <dgm:cxn modelId="{69019343-A5F7-452C-9512-92831A7F5650}" type="presParOf" srcId="{93EE06CC-95FB-43A7-96CA-570698FBAE43}" destId="{5746E2A0-8BC7-41B1-9CD5-DC3F20E6B751}"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EC09C-3EB4-4E6E-A236-02B7DD64B1A7}">
      <dsp:nvSpPr>
        <dsp:cNvPr id="0" name=""/>
        <dsp:cNvSpPr/>
      </dsp:nvSpPr>
      <dsp:spPr>
        <a:xfrm>
          <a:off x="37375" y="53940"/>
          <a:ext cx="5750051" cy="836675"/>
        </a:xfrm>
        <a:prstGeom prst="roundRect">
          <a:avLst>
            <a:gd name="adj" fmla="val 10000"/>
          </a:avLst>
        </a:prstGeom>
        <a:solidFill>
          <a:schemeClr val="accent2">
            <a:lumMod val="20000"/>
            <a:lumOff val="80000"/>
          </a:schemeClr>
        </a:solidFill>
        <a:ln w="28575" cap="rnd" cmpd="sng" algn="ctr">
          <a:solidFill>
            <a:schemeClr val="tx1"/>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b="1" kern="1200" dirty="0" smtClean="0">
              <a:solidFill>
                <a:schemeClr val="tx2">
                  <a:lumMod val="10000"/>
                </a:schemeClr>
              </a:solidFill>
              <a:latin typeface="Antique Olive" panose="020B0603020204030204" pitchFamily="34" charset="0"/>
            </a:rPr>
            <a:t>Requirement collection</a:t>
          </a:r>
          <a:endParaRPr lang="en-US" sz="2100" b="1" kern="1200" dirty="0">
            <a:solidFill>
              <a:schemeClr val="tx2">
                <a:lumMod val="10000"/>
              </a:schemeClr>
            </a:solidFill>
            <a:latin typeface="Antique Olive" panose="020B0603020204030204" pitchFamily="34" charset="0"/>
          </a:endParaRPr>
        </a:p>
      </dsp:txBody>
      <dsp:txXfrm>
        <a:off x="61880" y="78445"/>
        <a:ext cx="4749322" cy="787665"/>
      </dsp:txXfrm>
    </dsp:sp>
    <dsp:sp modelId="{A0D66AB3-55EF-4866-AC90-79FD1A6BC6A7}">
      <dsp:nvSpPr>
        <dsp:cNvPr id="0" name=""/>
        <dsp:cNvSpPr/>
      </dsp:nvSpPr>
      <dsp:spPr>
        <a:xfrm>
          <a:off x="429386" y="952880"/>
          <a:ext cx="5750051" cy="836675"/>
        </a:xfrm>
        <a:prstGeom prst="roundRect">
          <a:avLst>
            <a:gd name="adj" fmla="val 10000"/>
          </a:avLst>
        </a:prstGeom>
        <a:solidFill>
          <a:schemeClr val="lt1"/>
        </a:solidFill>
        <a:ln w="28575" cap="rnd" cmpd="sng" algn="ctr">
          <a:solidFill>
            <a:schemeClr val="tx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tx2">
                  <a:lumMod val="10000"/>
                </a:schemeClr>
              </a:solidFill>
              <a:latin typeface="Antique Olive" panose="020B0603020204030204" pitchFamily="34" charset="0"/>
            </a:rPr>
            <a:t>Thorough analysis of the project</a:t>
          </a:r>
          <a:endParaRPr lang="en-US" sz="2000" b="1" kern="1200" dirty="0">
            <a:solidFill>
              <a:schemeClr val="tx2">
                <a:lumMod val="10000"/>
              </a:schemeClr>
            </a:solidFill>
            <a:latin typeface="Antique Olive" panose="020B0603020204030204" pitchFamily="34" charset="0"/>
          </a:endParaRPr>
        </a:p>
      </dsp:txBody>
      <dsp:txXfrm>
        <a:off x="453891" y="977385"/>
        <a:ext cx="4727815" cy="787665"/>
      </dsp:txXfrm>
    </dsp:sp>
    <dsp:sp modelId="{42C08F48-7DF2-4E9D-967D-A7532FEA37B7}">
      <dsp:nvSpPr>
        <dsp:cNvPr id="0" name=""/>
        <dsp:cNvSpPr/>
      </dsp:nvSpPr>
      <dsp:spPr>
        <a:xfrm>
          <a:off x="512477" y="1905761"/>
          <a:ext cx="6442644" cy="836675"/>
        </a:xfrm>
        <a:prstGeom prst="roundRect">
          <a:avLst>
            <a:gd name="adj" fmla="val 10000"/>
          </a:avLst>
        </a:prstGeom>
        <a:solidFill>
          <a:schemeClr val="accent2">
            <a:lumMod val="20000"/>
            <a:lumOff val="80000"/>
          </a:schemeClr>
        </a:solidFill>
        <a:ln w="28575" cap="rnd" cmpd="sng" algn="ctr">
          <a:solidFill>
            <a:schemeClr val="tx1"/>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b="1" kern="1200" dirty="0" smtClean="0">
              <a:solidFill>
                <a:schemeClr val="tx2">
                  <a:lumMod val="10000"/>
                </a:schemeClr>
              </a:solidFill>
              <a:latin typeface="Antique Olive" panose="020B0603020204030204" pitchFamily="34" charset="0"/>
            </a:rPr>
            <a:t>Economic feasibility study of the Project</a:t>
          </a:r>
          <a:endParaRPr lang="en-US" sz="2100" b="1" kern="1200" dirty="0">
            <a:solidFill>
              <a:schemeClr val="tx2">
                <a:lumMod val="10000"/>
              </a:schemeClr>
            </a:solidFill>
            <a:latin typeface="Antique Olive" panose="020B0603020204030204" pitchFamily="34" charset="0"/>
          </a:endParaRPr>
        </a:p>
      </dsp:txBody>
      <dsp:txXfrm>
        <a:off x="536982" y="1930266"/>
        <a:ext cx="5303183" cy="787665"/>
      </dsp:txXfrm>
    </dsp:sp>
    <dsp:sp modelId="{AA92ED14-D5DA-4509-9DBF-67E0A869BF8A}">
      <dsp:nvSpPr>
        <dsp:cNvPr id="0" name=""/>
        <dsp:cNvSpPr/>
      </dsp:nvSpPr>
      <dsp:spPr>
        <a:xfrm>
          <a:off x="1288160" y="2858642"/>
          <a:ext cx="5750051" cy="836675"/>
        </a:xfrm>
        <a:prstGeom prst="roundRect">
          <a:avLst>
            <a:gd name="adj" fmla="val 10000"/>
          </a:avLst>
        </a:prstGeom>
        <a:solidFill>
          <a:schemeClr val="lt1"/>
        </a:solidFill>
        <a:ln w="28575" cap="rnd" cmpd="sng" algn="ctr">
          <a:solidFill>
            <a:schemeClr val="tx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tx2">
                  <a:lumMod val="10000"/>
                </a:schemeClr>
              </a:solidFill>
              <a:latin typeface="Antique Olive" panose="020B0603020204030204" pitchFamily="34" charset="0"/>
            </a:rPr>
            <a:t>Market potential survey/research</a:t>
          </a:r>
          <a:endParaRPr lang="en-US" sz="2000" b="1" kern="1200" dirty="0">
            <a:solidFill>
              <a:schemeClr val="tx2">
                <a:lumMod val="10000"/>
              </a:schemeClr>
            </a:solidFill>
            <a:latin typeface="Antique Olive" panose="020B0603020204030204" pitchFamily="34" charset="0"/>
          </a:endParaRPr>
        </a:p>
      </dsp:txBody>
      <dsp:txXfrm>
        <a:off x="1312665" y="2883147"/>
        <a:ext cx="4727815" cy="787665"/>
      </dsp:txXfrm>
    </dsp:sp>
    <dsp:sp modelId="{77165E6D-AE4E-4DB4-947A-A03093D7C6D2}">
      <dsp:nvSpPr>
        <dsp:cNvPr id="0" name=""/>
        <dsp:cNvSpPr/>
      </dsp:nvSpPr>
      <dsp:spPr>
        <a:xfrm>
          <a:off x="1717547" y="3811523"/>
          <a:ext cx="5750051" cy="836675"/>
        </a:xfrm>
        <a:prstGeom prst="roundRect">
          <a:avLst>
            <a:gd name="adj" fmla="val 10000"/>
          </a:avLst>
        </a:prstGeom>
        <a:solidFill>
          <a:schemeClr val="accent2">
            <a:lumMod val="20000"/>
            <a:lumOff val="80000"/>
          </a:schemeClr>
        </a:solidFill>
        <a:ln w="28575" cap="rnd" cmpd="sng" algn="ctr">
          <a:solidFill>
            <a:schemeClr val="tx1"/>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b="1" kern="1200" dirty="0" smtClean="0">
              <a:solidFill>
                <a:schemeClr val="tx2">
                  <a:lumMod val="10000"/>
                </a:schemeClr>
              </a:solidFill>
              <a:latin typeface="Antique Olive" panose="020B0603020204030204" pitchFamily="34" charset="0"/>
            </a:rPr>
            <a:t>Report Compilation</a:t>
          </a:r>
          <a:endParaRPr lang="en-US" sz="2100" b="1" kern="1200" dirty="0">
            <a:solidFill>
              <a:schemeClr val="tx2">
                <a:lumMod val="10000"/>
              </a:schemeClr>
            </a:solidFill>
            <a:latin typeface="Antique Olive" panose="020B0603020204030204" pitchFamily="34" charset="0"/>
          </a:endParaRPr>
        </a:p>
      </dsp:txBody>
      <dsp:txXfrm>
        <a:off x="1742052" y="3836028"/>
        <a:ext cx="4727815" cy="787665"/>
      </dsp:txXfrm>
    </dsp:sp>
    <dsp:sp modelId="{81F3E8A0-C3B4-433D-AA6F-B3E3CDA5B756}">
      <dsp:nvSpPr>
        <dsp:cNvPr id="0" name=""/>
        <dsp:cNvSpPr/>
      </dsp:nvSpPr>
      <dsp:spPr>
        <a:xfrm>
          <a:off x="5206211" y="611238"/>
          <a:ext cx="543839" cy="543839"/>
        </a:xfrm>
        <a:prstGeom prst="downArrow">
          <a:avLst>
            <a:gd name="adj1" fmla="val 55000"/>
            <a:gd name="adj2" fmla="val 45000"/>
          </a:avLst>
        </a:prstGeom>
        <a:solidFill>
          <a:schemeClr val="accent6">
            <a:lumMod val="20000"/>
            <a:lumOff val="80000"/>
            <a:alpha val="90000"/>
          </a:schemeClr>
        </a:solidFill>
        <a:ln w="38100" cap="rnd"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US" sz="2300" kern="1200">
            <a:latin typeface="Antique Olive" panose="020B0603020204030204" pitchFamily="34" charset="0"/>
          </a:endParaRPr>
        </a:p>
      </dsp:txBody>
      <dsp:txXfrm>
        <a:off x="5328575" y="611238"/>
        <a:ext cx="299111" cy="409239"/>
      </dsp:txXfrm>
    </dsp:sp>
    <dsp:sp modelId="{4D832F1C-CBB5-4F3F-8111-88FEE1763049}">
      <dsp:nvSpPr>
        <dsp:cNvPr id="0" name=""/>
        <dsp:cNvSpPr/>
      </dsp:nvSpPr>
      <dsp:spPr>
        <a:xfrm>
          <a:off x="5635598" y="1564118"/>
          <a:ext cx="543839" cy="543839"/>
        </a:xfrm>
        <a:prstGeom prst="downArrow">
          <a:avLst>
            <a:gd name="adj1" fmla="val 55000"/>
            <a:gd name="adj2" fmla="val 45000"/>
          </a:avLst>
        </a:prstGeom>
        <a:solidFill>
          <a:schemeClr val="accent6">
            <a:lumMod val="20000"/>
            <a:lumOff val="80000"/>
            <a:alpha val="90000"/>
          </a:schemeClr>
        </a:solidFill>
        <a:ln w="38100" cap="rnd"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US" sz="2300" kern="1200" dirty="0">
            <a:latin typeface="Antique Olive" panose="020B0603020204030204" pitchFamily="34" charset="0"/>
          </a:endParaRPr>
        </a:p>
      </dsp:txBody>
      <dsp:txXfrm>
        <a:off x="5757962" y="1564118"/>
        <a:ext cx="299111" cy="409239"/>
      </dsp:txXfrm>
    </dsp:sp>
    <dsp:sp modelId="{AD565799-3205-4ED2-A68F-92A694D0DD56}">
      <dsp:nvSpPr>
        <dsp:cNvPr id="0" name=""/>
        <dsp:cNvSpPr/>
      </dsp:nvSpPr>
      <dsp:spPr>
        <a:xfrm>
          <a:off x="6064985" y="2503055"/>
          <a:ext cx="543839" cy="543839"/>
        </a:xfrm>
        <a:prstGeom prst="downArrow">
          <a:avLst>
            <a:gd name="adj1" fmla="val 55000"/>
            <a:gd name="adj2" fmla="val 45000"/>
          </a:avLst>
        </a:prstGeom>
        <a:solidFill>
          <a:schemeClr val="accent6">
            <a:lumMod val="20000"/>
            <a:lumOff val="80000"/>
            <a:alpha val="90000"/>
          </a:schemeClr>
        </a:solidFill>
        <a:ln w="38100" cap="rnd"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US" sz="2300" kern="1200">
            <a:latin typeface="Antique Olive" panose="020B0603020204030204" pitchFamily="34" charset="0"/>
          </a:endParaRPr>
        </a:p>
      </dsp:txBody>
      <dsp:txXfrm>
        <a:off x="6187349" y="2503055"/>
        <a:ext cx="299111" cy="409239"/>
      </dsp:txXfrm>
    </dsp:sp>
    <dsp:sp modelId="{6B5C2640-D5A0-4696-BCB3-963203002088}">
      <dsp:nvSpPr>
        <dsp:cNvPr id="0" name=""/>
        <dsp:cNvSpPr/>
      </dsp:nvSpPr>
      <dsp:spPr>
        <a:xfrm>
          <a:off x="6494372" y="3465232"/>
          <a:ext cx="543839" cy="543839"/>
        </a:xfrm>
        <a:prstGeom prst="downArrow">
          <a:avLst>
            <a:gd name="adj1" fmla="val 55000"/>
            <a:gd name="adj2" fmla="val 45000"/>
          </a:avLst>
        </a:prstGeom>
        <a:solidFill>
          <a:schemeClr val="accent6">
            <a:lumMod val="20000"/>
            <a:lumOff val="80000"/>
            <a:alpha val="90000"/>
          </a:schemeClr>
        </a:solidFill>
        <a:ln w="38100" cap="rnd"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US" sz="2300" kern="1200">
            <a:latin typeface="Antique Olive" panose="020B0603020204030204" pitchFamily="34" charset="0"/>
          </a:endParaRPr>
        </a:p>
      </dsp:txBody>
      <dsp:txXfrm>
        <a:off x="6616736" y="3465232"/>
        <a:ext cx="299111" cy="40923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7941E091-F9C3-4466-A158-5FB6C998DA5C}" type="datetimeFigureOut">
              <a:rPr lang="en-US" smtClean="0"/>
              <a:pPr/>
              <a:t>12/11/2020</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E9000A4B-928E-493E-BBC8-00D9740E8CAE}" type="slidenum">
              <a:rPr lang="en-US" smtClean="0"/>
              <a:pPr/>
              <a:t>‹#›</a:t>
            </a:fld>
            <a:endParaRPr lang="en-US"/>
          </a:p>
        </p:txBody>
      </p:sp>
    </p:spTree>
    <p:extLst>
      <p:ext uri="{BB962C8B-B14F-4D97-AF65-F5344CB8AC3E}">
        <p14:creationId xmlns:p14="http://schemas.microsoft.com/office/powerpoint/2010/main" val="3942431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2BD70F6-0F45-4FC7-8C47-DC8FFB8669E7}" type="datetimeFigureOut">
              <a:rPr lang="en-US" smtClean="0"/>
              <a:pPr/>
              <a:t>12/11/2020</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7E65EDC6-FA87-424F-910E-A6A8BAF22776}" type="slidenum">
              <a:rPr lang="en-US" smtClean="0"/>
              <a:pPr/>
              <a:t>‹#›</a:t>
            </a:fld>
            <a:endParaRPr lang="en-US"/>
          </a:p>
        </p:txBody>
      </p:sp>
    </p:spTree>
    <p:extLst>
      <p:ext uri="{BB962C8B-B14F-4D97-AF65-F5344CB8AC3E}">
        <p14:creationId xmlns:p14="http://schemas.microsoft.com/office/powerpoint/2010/main" val="1165710923"/>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1" name="drumroll.wav"/>
          </p:stSnd>
        </p:sndAc>
      </p:transition>
    </mc:Choice>
    <mc:Fallback xmlns="">
      <p:transition spd="slow">
        <p:checker/>
        <p:sndAc>
          <p:stSnd>
            <p:snd r:embed="rId3" name="drumroll.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BD70F6-0F45-4FC7-8C47-DC8FFB8669E7}" type="datetimeFigureOut">
              <a:rPr lang="en-US" smtClean="0"/>
              <a:pPr/>
              <a:t>12/11/2020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E65EDC6-FA87-424F-910E-A6A8BAF22776}" type="slidenum">
              <a:rPr lang="en-US" smtClean="0"/>
              <a:pPr/>
              <a:t>‹#›</a:t>
            </a:fld>
            <a:endParaRPr lang="en-US"/>
          </a:p>
        </p:txBody>
      </p:sp>
    </p:spTree>
    <p:extLst>
      <p:ext uri="{BB962C8B-B14F-4D97-AF65-F5344CB8AC3E}">
        <p14:creationId xmlns:p14="http://schemas.microsoft.com/office/powerpoint/2010/main" val="3028042965"/>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1" name="drumroll.wav"/>
          </p:stSnd>
        </p:sndAc>
      </p:transition>
    </mc:Choice>
    <mc:Fallback xmlns="">
      <p:transition spd="slow">
        <p:checker/>
        <p:sndAc>
          <p:stSnd>
            <p:snd r:embed="rId3" name="drumroll.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BD70F6-0F45-4FC7-8C47-DC8FFB8669E7}" type="datetimeFigureOut">
              <a:rPr lang="en-US" smtClean="0"/>
              <a:pPr/>
              <a:t>12/11/2020</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E65EDC6-FA87-424F-910E-A6A8BAF22776}" type="slidenum">
              <a:rPr lang="en-US" smtClean="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38187802"/>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1" name="drumroll.wav"/>
          </p:stSnd>
        </p:sndAc>
      </p:transition>
    </mc:Choice>
    <mc:Fallback xmlns="">
      <p:transition spd="slow">
        <p:checker/>
        <p:sndAc>
          <p:stSnd>
            <p:snd r:embed="rId3" name="drumroll.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42BD70F6-0F45-4FC7-8C47-DC8FFB8669E7}" type="datetimeFigureOut">
              <a:rPr lang="en-US" smtClean="0"/>
              <a:pPr/>
              <a:t>12/11/2020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E65EDC6-FA87-424F-910E-A6A8BAF22776}" type="slidenum">
              <a:rPr lang="en-US" smtClean="0"/>
              <a:pPr/>
              <a:t>‹#›</a:t>
            </a:fld>
            <a:endParaRPr lang="en-US"/>
          </a:p>
        </p:txBody>
      </p:sp>
    </p:spTree>
    <p:extLst>
      <p:ext uri="{BB962C8B-B14F-4D97-AF65-F5344CB8AC3E}">
        <p14:creationId xmlns:p14="http://schemas.microsoft.com/office/powerpoint/2010/main" val="4291947602"/>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1" name="drumroll.wav"/>
          </p:stSnd>
        </p:sndAc>
      </p:transition>
    </mc:Choice>
    <mc:Fallback xmlns="">
      <p:transition spd="slow">
        <p:checker/>
        <p:sndAc>
          <p:stSnd>
            <p:snd r:embed="rId3" name="drumroll.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42BD70F6-0F45-4FC7-8C47-DC8FFB8669E7}" type="datetimeFigureOut">
              <a:rPr lang="en-US" smtClean="0"/>
              <a:pPr/>
              <a:t>12/11/2020</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E65EDC6-FA87-424F-910E-A6A8BAF22776}" type="slidenum">
              <a:rPr lang="en-US" smtClean="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60127807"/>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1" name="drumroll.wav"/>
          </p:stSnd>
        </p:sndAc>
      </p:transition>
    </mc:Choice>
    <mc:Fallback xmlns="">
      <p:transition spd="slow">
        <p:checker/>
        <p:sndAc>
          <p:stSnd>
            <p:snd r:embed="rId3" name="drumroll.wav"/>
          </p:st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42BD70F6-0F45-4FC7-8C47-DC8FFB8669E7}" type="datetimeFigureOut">
              <a:rPr lang="en-US" smtClean="0"/>
              <a:pPr/>
              <a:t>12/11/2020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E65EDC6-FA87-424F-910E-A6A8BAF22776}" type="slidenum">
              <a:rPr lang="en-US" smtClean="0"/>
              <a:pPr/>
              <a:t>‹#›</a:t>
            </a:fld>
            <a:endParaRPr lang="en-US"/>
          </a:p>
        </p:txBody>
      </p:sp>
    </p:spTree>
    <p:extLst>
      <p:ext uri="{BB962C8B-B14F-4D97-AF65-F5344CB8AC3E}">
        <p14:creationId xmlns:p14="http://schemas.microsoft.com/office/powerpoint/2010/main" val="1374343"/>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1" name="drumroll.wav"/>
          </p:stSnd>
        </p:sndAc>
      </p:transition>
    </mc:Choice>
    <mc:Fallback xmlns="">
      <p:transition spd="slow">
        <p:checker/>
        <p:sndAc>
          <p:stSnd>
            <p:snd r:embed="rId3" name="drumroll.wav"/>
          </p:stSnd>
        </p:sndAc>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BD70F6-0F45-4FC7-8C47-DC8FFB8669E7}" type="datetimeFigureOut">
              <a:rPr lang="en-US" smtClean="0"/>
              <a:pPr/>
              <a:t>12/11/2020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E65EDC6-FA87-424F-910E-A6A8BAF22776}" type="slidenum">
              <a:rPr lang="en-US" smtClean="0"/>
              <a:pPr/>
              <a:t>‹#›</a:t>
            </a:fld>
            <a:endParaRPr lang="en-US"/>
          </a:p>
        </p:txBody>
      </p:sp>
    </p:spTree>
    <p:extLst>
      <p:ext uri="{BB962C8B-B14F-4D97-AF65-F5344CB8AC3E}">
        <p14:creationId xmlns:p14="http://schemas.microsoft.com/office/powerpoint/2010/main" val="3387238694"/>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1" name="drumroll.wav"/>
          </p:stSnd>
        </p:sndAc>
      </p:transition>
    </mc:Choice>
    <mc:Fallback xmlns="">
      <p:transition spd="slow">
        <p:checker/>
        <p:sndAc>
          <p:stSnd>
            <p:snd r:embed="rId3" name="drumroll.wav"/>
          </p:stSnd>
        </p:sndAc>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BD70F6-0F45-4FC7-8C47-DC8FFB8669E7}" type="datetimeFigureOut">
              <a:rPr lang="en-US" smtClean="0"/>
              <a:pPr/>
              <a:t>12/11/2020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E65EDC6-FA87-424F-910E-A6A8BAF22776}" type="slidenum">
              <a:rPr lang="en-US" smtClean="0"/>
              <a:pPr/>
              <a:t>‹#›</a:t>
            </a:fld>
            <a:endParaRPr lang="en-US"/>
          </a:p>
        </p:txBody>
      </p:sp>
    </p:spTree>
    <p:extLst>
      <p:ext uri="{BB962C8B-B14F-4D97-AF65-F5344CB8AC3E}">
        <p14:creationId xmlns:p14="http://schemas.microsoft.com/office/powerpoint/2010/main" val="3223310103"/>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1" name="drumroll.wav"/>
          </p:stSnd>
        </p:sndAc>
      </p:transition>
    </mc:Choice>
    <mc:Fallback xmlns="">
      <p:transition spd="slow">
        <p:checker/>
        <p:sndAc>
          <p:stSnd>
            <p:snd r:embed="rId3" name="drumroll.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BD70F6-0F45-4FC7-8C47-DC8FFB8669E7}" type="datetimeFigureOut">
              <a:rPr lang="en-US" smtClean="0"/>
              <a:pPr/>
              <a:t>12/11/2020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E65EDC6-FA87-424F-910E-A6A8BAF22776}" type="slidenum">
              <a:rPr lang="en-US" smtClean="0"/>
              <a:pPr/>
              <a:t>‹#›</a:t>
            </a:fld>
            <a:endParaRPr lang="en-US"/>
          </a:p>
        </p:txBody>
      </p:sp>
    </p:spTree>
    <p:extLst>
      <p:ext uri="{BB962C8B-B14F-4D97-AF65-F5344CB8AC3E}">
        <p14:creationId xmlns:p14="http://schemas.microsoft.com/office/powerpoint/2010/main" val="1448105335"/>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1" name="drumroll.wav"/>
          </p:stSnd>
        </p:sndAc>
      </p:transition>
    </mc:Choice>
    <mc:Fallback xmlns="">
      <p:transition spd="slow">
        <p:checker/>
        <p:sndAc>
          <p:stSnd>
            <p:snd r:embed="rId3" name="drumroll.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BD70F6-0F45-4FC7-8C47-DC8FFB8669E7}" type="datetimeFigureOut">
              <a:rPr lang="en-US" smtClean="0"/>
              <a:pPr/>
              <a:t>12/11/2020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E65EDC6-FA87-424F-910E-A6A8BAF22776}" type="slidenum">
              <a:rPr lang="en-US" smtClean="0"/>
              <a:pPr/>
              <a:t>‹#›</a:t>
            </a:fld>
            <a:endParaRPr lang="en-US"/>
          </a:p>
        </p:txBody>
      </p:sp>
    </p:spTree>
    <p:extLst>
      <p:ext uri="{BB962C8B-B14F-4D97-AF65-F5344CB8AC3E}">
        <p14:creationId xmlns:p14="http://schemas.microsoft.com/office/powerpoint/2010/main" val="2299452988"/>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1" name="drumroll.wav"/>
          </p:stSnd>
        </p:sndAc>
      </p:transition>
    </mc:Choice>
    <mc:Fallback xmlns="">
      <p:transition spd="slow">
        <p:checker/>
        <p:sndAc>
          <p:stSnd>
            <p:snd r:embed="rId3" name="drumroll.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BD70F6-0F45-4FC7-8C47-DC8FFB8669E7}" type="datetimeFigureOut">
              <a:rPr lang="en-US" smtClean="0"/>
              <a:pPr/>
              <a:t>12/11/2020</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7E65EDC6-FA87-424F-910E-A6A8BAF22776}" type="slidenum">
              <a:rPr lang="en-US" smtClean="0"/>
              <a:pPr/>
              <a:t>‹#›</a:t>
            </a:fld>
            <a:endParaRPr lang="en-US"/>
          </a:p>
        </p:txBody>
      </p:sp>
    </p:spTree>
    <p:extLst>
      <p:ext uri="{BB962C8B-B14F-4D97-AF65-F5344CB8AC3E}">
        <p14:creationId xmlns:p14="http://schemas.microsoft.com/office/powerpoint/2010/main" val="3199301215"/>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1" name="drumroll.wav"/>
          </p:stSnd>
        </p:sndAc>
      </p:transition>
    </mc:Choice>
    <mc:Fallback xmlns="">
      <p:transition spd="slow">
        <p:checker/>
        <p:sndAc>
          <p:stSnd>
            <p:snd r:embed="rId3" name="drumroll.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2BD70F6-0F45-4FC7-8C47-DC8FFB8669E7}" type="datetimeFigureOut">
              <a:rPr lang="en-US" smtClean="0"/>
              <a:pPr/>
              <a:t>12/11/2020</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7E65EDC6-FA87-424F-910E-A6A8BAF22776}" type="slidenum">
              <a:rPr lang="en-US" smtClean="0"/>
              <a:pPr/>
              <a:t>‹#›</a:t>
            </a:fld>
            <a:endParaRPr lang="en-US"/>
          </a:p>
        </p:txBody>
      </p:sp>
    </p:spTree>
    <p:extLst>
      <p:ext uri="{BB962C8B-B14F-4D97-AF65-F5344CB8AC3E}">
        <p14:creationId xmlns:p14="http://schemas.microsoft.com/office/powerpoint/2010/main" val="988222423"/>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1" name="drumroll.wav"/>
          </p:stSnd>
        </p:sndAc>
      </p:transition>
    </mc:Choice>
    <mc:Fallback xmlns="">
      <p:transition spd="slow">
        <p:checker/>
        <p:sndAc>
          <p:stSnd>
            <p:snd r:embed="rId3" name="drumroll.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2BD70F6-0F45-4FC7-8C47-DC8FFB8669E7}" type="datetimeFigureOut">
              <a:rPr lang="en-US" smtClean="0"/>
              <a:pPr/>
              <a:t>12/11/2020</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7E65EDC6-FA87-424F-910E-A6A8BAF22776}" type="slidenum">
              <a:rPr lang="en-US" smtClean="0"/>
              <a:pPr/>
              <a:t>‹#›</a:t>
            </a:fld>
            <a:endParaRPr lang="en-US"/>
          </a:p>
        </p:txBody>
      </p:sp>
    </p:spTree>
    <p:extLst>
      <p:ext uri="{BB962C8B-B14F-4D97-AF65-F5344CB8AC3E}">
        <p14:creationId xmlns:p14="http://schemas.microsoft.com/office/powerpoint/2010/main" val="322298386"/>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1" name="drumroll.wav"/>
          </p:stSnd>
        </p:sndAc>
      </p:transition>
    </mc:Choice>
    <mc:Fallback xmlns="">
      <p:transition spd="slow">
        <p:checker/>
        <p:sndAc>
          <p:stSnd>
            <p:snd r:embed="rId3" name="drumroll.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BD70F6-0F45-4FC7-8C47-DC8FFB8669E7}" type="datetimeFigureOut">
              <a:rPr lang="en-US" smtClean="0"/>
              <a:pPr/>
              <a:t>12/11/2020</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7E65EDC6-FA87-424F-910E-A6A8BAF22776}" type="slidenum">
              <a:rPr lang="en-US" smtClean="0"/>
              <a:pPr/>
              <a:t>‹#›</a:t>
            </a:fld>
            <a:endParaRPr lang="en-US"/>
          </a:p>
        </p:txBody>
      </p:sp>
    </p:spTree>
    <p:extLst>
      <p:ext uri="{BB962C8B-B14F-4D97-AF65-F5344CB8AC3E}">
        <p14:creationId xmlns:p14="http://schemas.microsoft.com/office/powerpoint/2010/main" val="930934493"/>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1" name="drumroll.wav"/>
          </p:stSnd>
        </p:sndAc>
      </p:transition>
    </mc:Choice>
    <mc:Fallback xmlns="">
      <p:transition spd="slow">
        <p:checker/>
        <p:sndAc>
          <p:stSnd>
            <p:snd r:embed="rId3" name="drumroll.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BD70F6-0F45-4FC7-8C47-DC8FFB8669E7}" type="datetimeFigureOut">
              <a:rPr lang="en-US" smtClean="0"/>
              <a:pPr/>
              <a:t>12/11/2020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7E65EDC6-FA87-424F-910E-A6A8BAF22776}" type="slidenum">
              <a:rPr lang="en-US" smtClean="0"/>
              <a:pPr/>
              <a:t>‹#›</a:t>
            </a:fld>
            <a:endParaRPr lang="en-US"/>
          </a:p>
        </p:txBody>
      </p:sp>
    </p:spTree>
    <p:extLst>
      <p:ext uri="{BB962C8B-B14F-4D97-AF65-F5344CB8AC3E}">
        <p14:creationId xmlns:p14="http://schemas.microsoft.com/office/powerpoint/2010/main" val="1331503692"/>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1" name="drumroll.wav"/>
          </p:stSnd>
        </p:sndAc>
      </p:transition>
    </mc:Choice>
    <mc:Fallback xmlns="">
      <p:transition spd="slow">
        <p:checker/>
        <p:sndAc>
          <p:stSnd>
            <p:snd r:embed="rId3" name="drumroll.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BD70F6-0F45-4FC7-8C47-DC8FFB8669E7}" type="datetimeFigureOut">
              <a:rPr lang="en-US" smtClean="0"/>
              <a:pPr/>
              <a:t>12/11/2020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E65EDC6-FA87-424F-910E-A6A8BAF22776}" type="slidenum">
              <a:rPr lang="en-US" smtClean="0"/>
              <a:pPr/>
              <a:t>‹#›</a:t>
            </a:fld>
            <a:endParaRPr lang="en-US"/>
          </a:p>
        </p:txBody>
      </p:sp>
    </p:spTree>
    <p:extLst>
      <p:ext uri="{BB962C8B-B14F-4D97-AF65-F5344CB8AC3E}">
        <p14:creationId xmlns:p14="http://schemas.microsoft.com/office/powerpoint/2010/main" val="2373623225"/>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1" name="drumroll.wav"/>
          </p:stSnd>
        </p:sndAc>
      </p:transition>
    </mc:Choice>
    <mc:Fallback xmlns="">
      <p:transition spd="slow">
        <p:checker/>
        <p:sndAc>
          <p:stSnd>
            <p:snd r:embed="rId3" name="drumroll.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17000" b="-17000"/>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2BD70F6-0F45-4FC7-8C47-DC8FFB8669E7}" type="datetimeFigureOut">
              <a:rPr lang="en-US" smtClean="0"/>
              <a:pPr/>
              <a:t>12/11/2020</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7E65EDC6-FA87-424F-910E-A6A8BAF22776}" type="slidenum">
              <a:rPr lang="en-US" smtClean="0"/>
              <a:pPr/>
              <a:t>‹#›</a:t>
            </a:fld>
            <a:endParaRPr lang="en-US"/>
          </a:p>
        </p:txBody>
      </p:sp>
    </p:spTree>
    <p:extLst>
      <p:ext uri="{BB962C8B-B14F-4D97-AF65-F5344CB8AC3E}">
        <p14:creationId xmlns:p14="http://schemas.microsoft.com/office/powerpoint/2010/main" val="3970137618"/>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Lst>
  <mc:AlternateContent xmlns:mc="http://schemas.openxmlformats.org/markup-compatibility/2006" xmlns:p14="http://schemas.microsoft.com/office/powerpoint/2010/main">
    <mc:Choice Requires="p14">
      <p:transition spd="slow" p14:dur="2000">
        <p:checker/>
        <p:sndAc>
          <p:stSnd>
            <p:snd r:embed="rId18" name="drumroll.wav"/>
          </p:stSnd>
        </p:sndAc>
      </p:transition>
    </mc:Choice>
    <mc:Fallback xmlns="">
      <p:transition spd="slow">
        <p:checker/>
        <p:sndAc>
          <p:stSnd>
            <p:snd r:embed="rId20" name="drumroll.wav"/>
          </p:stSnd>
        </p:sndAc>
      </p:transition>
    </mc:Fallback>
  </mc:AlternateConten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slideLayout" Target="../slideLayouts/slideLayout8.xml"/><Relationship Id="rId7" Type="http://schemas.openxmlformats.org/officeDocument/2006/relationships/hyperlink" Target="http://www.entrepreneurindia.co/" TargetMode="External"/><Relationship Id="rId12"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jpg"/><Relationship Id="rId11" Type="http://schemas.openxmlformats.org/officeDocument/2006/relationships/image" Target="../media/image7.jpeg"/><Relationship Id="rId5" Type="http://schemas.openxmlformats.org/officeDocument/2006/relationships/image" Target="../media/image3.jpeg"/><Relationship Id="rId10" Type="http://schemas.openxmlformats.org/officeDocument/2006/relationships/image" Target="../media/image6.jpg"/><Relationship Id="rId4" Type="http://schemas.openxmlformats.org/officeDocument/2006/relationships/image" Target="../media/image2.jpg"/><Relationship Id="rId9" Type="http://schemas.openxmlformats.org/officeDocument/2006/relationships/hyperlink" Target="http://www.niir.org/" TargetMode="External"/></Relationships>
</file>

<file path=ppt/slides/_rels/slide1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hyperlink" Target="http://www.entrepreneurindia.co/" TargetMode="External"/><Relationship Id="rId7" Type="http://schemas.openxmlformats.org/officeDocument/2006/relationships/image" Target="../media/image17.jp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hyperlink" Target="http://www.niir.org/" TargetMode="External"/><Relationship Id="rId4" Type="http://schemas.openxmlformats.org/officeDocument/2006/relationships/image" Target="../media/image5.wmf"/></Relationships>
</file>

<file path=ppt/slides/_rels/slide11.xml.rels><?xml version="1.0" encoding="UTF-8" standalone="yes"?>
<Relationships xmlns="http://schemas.openxmlformats.org/package/2006/relationships"><Relationship Id="rId3" Type="http://schemas.openxmlformats.org/officeDocument/2006/relationships/hyperlink" Target="https://www.entrepreneurindia.co/blog-description/10182/which+business+is+best+in+odisha+(orissa)?" TargetMode="External"/><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hyperlink" Target="http://www.niir.org/" TargetMode="External"/><Relationship Id="rId5" Type="http://schemas.openxmlformats.org/officeDocument/2006/relationships/image" Target="../media/image5.wmf"/><Relationship Id="rId4" Type="http://schemas.openxmlformats.org/officeDocument/2006/relationships/hyperlink" Target="http://www.entrepreneurindia.co/"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entrepreneurindia.co/" TargetMode="External"/><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hyperlink" Target="http://www.niir.org/" TargetMode="External"/><Relationship Id="rId4" Type="http://schemas.openxmlformats.org/officeDocument/2006/relationships/image" Target="../media/image5.wmf"/></Relationships>
</file>

<file path=ppt/slides/_rels/slide13.xml.rels><?xml version="1.0" encoding="UTF-8" standalone="yes"?>
<Relationships xmlns="http://schemas.openxmlformats.org/package/2006/relationships"><Relationship Id="rId8" Type="http://schemas.openxmlformats.org/officeDocument/2006/relationships/hyperlink" Target="https://niir.org/profile-project-reports/profile/4242/biodegradable-disposable-cups-plates-using-sugarcane-bagasse.html" TargetMode="External"/><Relationship Id="rId13" Type="http://schemas.openxmlformats.org/officeDocument/2006/relationships/hyperlink" Target="https://niir.org/profile-project-reports/profile/1006/biofertilizers-from-cotton-seed-cake-manufacturing-plant-detailed-project-report-profile-business-plan-industry-trends-market-research-survey-manufacturing-process-machinery-raw-materials-feasibility-study-investment-opportunities.html" TargetMode="External"/><Relationship Id="rId3" Type="http://schemas.openxmlformats.org/officeDocument/2006/relationships/hyperlink" Target="http://www.entrepreneurindia.co/" TargetMode="External"/><Relationship Id="rId7" Type="http://schemas.openxmlformats.org/officeDocument/2006/relationships/hyperlink" Target="https://niir.org/profile-project-reports/profile/4126/bio-degradable-plates-from-areca-nuts-tree-leaf-barks-bamboo.html" TargetMode="External"/><Relationship Id="rId12" Type="http://schemas.openxmlformats.org/officeDocument/2006/relationships/hyperlink" Target="https://niir.org/profile-project-reports/profile/959/biomass-gasification-power-plant-manufacturing-plant-detailed-project-report-profile-business-plan-industry-trends-market-research-survey-manufacturing-process-machinery-raw-materials-feasibility-study-investment-opportunities-plant-layout.html" TargetMode="External"/><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hyperlink" Target="https://niir.org/profile-project-reports/profile/4396/biodegradable-plastic-pellets-%E2%80%A2%09corn-starch-thermoplastic-polyvinyl-alcohol-%E2%80%A2pbat-corn-starch-thermoplastic-%E2%80%A2pla-pbat-corn-starch-thermoplastic-%E2%80%A2pla-pbat-caco3.html" TargetMode="External"/><Relationship Id="rId11" Type="http://schemas.openxmlformats.org/officeDocument/2006/relationships/hyperlink" Target="https://niir.org/profile-project-reports/profile/943/biogas-power-plant-from-cow-dung-manufacturing-plant-detailed-project-report-profile-business-plan-industry-trends-market-research-survey-manufacturing-process-machinery-raw-materials-feasibility-study-investment-opportunities.html" TargetMode="External"/><Relationship Id="rId5" Type="http://schemas.openxmlformats.org/officeDocument/2006/relationships/hyperlink" Target="http://www.niir.org/" TargetMode="External"/><Relationship Id="rId10" Type="http://schemas.openxmlformats.org/officeDocument/2006/relationships/hyperlink" Target="https://niir.org/profile-project-reports/profile/885/biogas-production-manufacturing-plant-detailed-project-report-profile-business-plan-industry-trends-market-research-survey-manufacturing-process-machinery-raw-materials-feasibility-study-investment-opportunities-cost-revenue.html" TargetMode="External"/><Relationship Id="rId4" Type="http://schemas.openxmlformats.org/officeDocument/2006/relationships/image" Target="../media/image5.wmf"/><Relationship Id="rId9" Type="http://schemas.openxmlformats.org/officeDocument/2006/relationships/hyperlink" Target="https://niir.org/profile-project-reports/profile/4397/biodegradable-plastic-products-bags-plates-glasses.html" TargetMode="External"/><Relationship Id="rId14"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hyperlink" Target="https://niir.org/profile-project-reports/profile/2265/caramel-color-manufacturing-plant-detailed-project-report-profile-business-plan-industry-trends-market-research-survey-manufacturing-process-machinery-raw-materials-feasibility-study-investment-opportunities-cost-revenue-plant-economics.html" TargetMode="External"/><Relationship Id="rId13" Type="http://schemas.openxmlformats.org/officeDocument/2006/relationships/hyperlink" Target="https://niir.org/profile-project-reports/profile/2427/cellulose-acetate-manufacturing-plant-detailed-project-report-profile-business-plan-industry-trends-market-research-survey-manufacturing-process-machinery-raw-materials-feasibility-study-investment-opportunities-cost-revenue-plant-layout.html" TargetMode="External"/><Relationship Id="rId3" Type="http://schemas.openxmlformats.org/officeDocument/2006/relationships/hyperlink" Target="http://www.entrepreneurindia.co/" TargetMode="External"/><Relationship Id="rId7" Type="http://schemas.openxmlformats.org/officeDocument/2006/relationships/hyperlink" Target="https://niir.org/profile-project-reports/profile/1764/biomass-power-generation-plant-manufacturing-plant-detailed-project-report-profile-business-plan-industry-trends-market-research-survey-manufacturing-process-machinery-raw-materials-feasibility-study-investment-opportunities-cost-revenue.html" TargetMode="External"/><Relationship Id="rId12" Type="http://schemas.openxmlformats.org/officeDocument/2006/relationships/hyperlink" Target="https://niir.org/profile-project-reports/profile/2407/cattle-feed-manufacturing-plant-detailed-project-report-profile-business-plan-industry-trends-market-research-survey-manufacturing-process-machinery-raw-materials-feasibility-study-investment-opportunities-cost-revenue-plant-economics.html" TargetMode="External"/><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hyperlink" Target="https://niir.org/profile-project-reports/profile/1603/bagasse-based-cogeneration-power-plant-manufacturing-plant-detailed-project-report-profile-business-plan-industry-trends-market-research-survey-manufacturing-process-machinery-raw-materials-feasibility-study-investment-opportunities.html" TargetMode="External"/><Relationship Id="rId11" Type="http://schemas.openxmlformats.org/officeDocument/2006/relationships/hyperlink" Target="https://niir.org/profile-project-reports/profile/3731/chocolate-toffee-candy-industry.html" TargetMode="External"/><Relationship Id="rId5" Type="http://schemas.openxmlformats.org/officeDocument/2006/relationships/hyperlink" Target="http://www.niir.org/" TargetMode="External"/><Relationship Id="rId15" Type="http://schemas.openxmlformats.org/officeDocument/2006/relationships/hyperlink" Target="https://niir.org/profile-project-reports/profile/2441/copper-melting-copper-ingot-rolling-with-copper-wire-drawing-manufacturing-plant-detailed-project-report-profile-business-plan-industry-trends-market-research-survey-manufacturing-process-machinery-raw-materials-feasibility-study.html" TargetMode="External"/><Relationship Id="rId10" Type="http://schemas.openxmlformats.org/officeDocument/2006/relationships/hyperlink" Target="https://niir.org/profile-project-reports/profile/2422/cashew-processing-manufacturing-plant-detailed-project-report-profile-business-plan-industry-trends-market-research-survey-manufacturing-process-machinery-raw-materials-feasibility-study-investment-opportunities-cost-revenue.html" TargetMode="External"/><Relationship Id="rId4" Type="http://schemas.openxmlformats.org/officeDocument/2006/relationships/image" Target="../media/image5.wmf"/><Relationship Id="rId9" Type="http://schemas.openxmlformats.org/officeDocument/2006/relationships/hyperlink" Target="https://niir.org/profile-project-reports/profile/2417/card-gray-board-from-pulp-waste-paper-manufacturing-plant-detailed-project-report-profile-business-plan-industry-trends-market-research-survey-manufacturing-process-machinery-raw-materials-feasibility-study-investment-opportunities.html" TargetMode="External"/><Relationship Id="rId14" Type="http://schemas.openxmlformats.org/officeDocument/2006/relationships/hyperlink" Target="https://niir.org/profile-project-reports/profile/1996/cement-plant-manufacturing-plant-detailed-project-report-profile-business-plan-industry-trends-market-research-survey-manufacturing-process-machinery-raw-materials-feasibility-study-investment-opportunities-cost-revenue-plant-economics.html"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niir.org/profile-project-reports/profile/4545/chocolate.html" TargetMode="External"/><Relationship Id="rId3" Type="http://schemas.openxmlformats.org/officeDocument/2006/relationships/hyperlink" Target="http://www.entrepreneurindia.co/" TargetMode="External"/><Relationship Id="rId7" Type="http://schemas.openxmlformats.org/officeDocument/2006/relationships/hyperlink" Target="https://niir.org/profile-project-reports/profile/2392/crude-rubber-processing-manufacturing-plant-detailed-project-report-profile-business-plan-industry-trends-market-research-survey-manufacturing-process-machinery-raw-materials-feasibility-study-investment-opportunities-cost-revenue.html" TargetMode="External"/><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hyperlink" Target="https://niir.org/profile-project-reports/profile/2397/corn-flakes-manufacturing-plant-detailed-project-report-profile-business-plan-industry-trends-market-research-survey-manufacturing-process-machinery-raw-materials-feasibility-study-investment-opportunities-cost-revenue-plant-economics.html" TargetMode="External"/><Relationship Id="rId11" Type="http://schemas.openxmlformats.org/officeDocument/2006/relationships/audio" Target="../media/audio1.wav"/><Relationship Id="rId5" Type="http://schemas.openxmlformats.org/officeDocument/2006/relationships/hyperlink" Target="http://www.niir.org/" TargetMode="External"/><Relationship Id="rId4" Type="http://schemas.openxmlformats.org/officeDocument/2006/relationships/image" Target="../media/image5.wmf"/><Relationship Id="rId9" Type="http://schemas.openxmlformats.org/officeDocument/2006/relationships/hyperlink" Target="https://niir.org/profile-project-reports/profile/105/chicken-mutton-sheep-meat-processing-manufacturing-plant-detailed-project-report-profile-business-plan-industry-trends-market-research-survey-manufacturing-process-machinery-raw-materials-feasibility-study-investment-opportunities.html"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niir.org/profile-project-reports/profile/306/cold-storage-fruits-vegetables-manufacturing-plant-detailed-project-report-profile-business-plan-industry-trends-market-research-survey-manufacturing-process-machinery-raw-materials-feasibility-study-investment-opportunities.html" TargetMode="External"/><Relationship Id="rId13" Type="http://schemas.openxmlformats.org/officeDocument/2006/relationships/hyperlink" Target="https://niir.org/profile-project-reports/profile/2557/controlled-atmosphere-cold-storage-detailed-project-report-profile-business-plan-trends-market-research-survey-feasibility-study-investment-opportunities-cost-revenue-plant-economics-working-capital-requirement-plant-layout.html" TargetMode="External"/><Relationship Id="rId18" Type="http://schemas.openxmlformats.org/officeDocument/2006/relationships/image" Target="../media/image5.wmf"/><Relationship Id="rId3" Type="http://schemas.openxmlformats.org/officeDocument/2006/relationships/hyperlink" Target="https://niir.org/profile-project-reports/profile/23/cake-gel-cake-improver-manufacturing-plant-detailed-project-report-profile-business-plan-industry-trends-market-research-survey-manufacturing-process-machinery-raw-materials-feasibility-study-investment-opportunities-cost-revenue.html" TargetMode="External"/><Relationship Id="rId7" Type="http://schemas.openxmlformats.org/officeDocument/2006/relationships/hyperlink" Target="https://niir.org/profile-project-reports/profile/1581/chewing-gum-manufacturing-plant-detailed-project-report-profile-business-plan-industry-trends-market-research-survey-manufacturing-process-machinery-raw-materials-feasibility-study-investment-opportunities-cost-revenue-plant-economics.html" TargetMode="External"/><Relationship Id="rId12" Type="http://schemas.openxmlformats.org/officeDocument/2006/relationships/hyperlink" Target="https://niir.org/profile-project-reports/profile/2511/cold-storage-detailed-project-report-profile-business-plan-trends-market-research-survey-feasibility-study-investment-opportunities-cost-revenue-plant-economics-working-capital-requirement-plant-layout-cost-project.html" TargetMode="External"/><Relationship Id="rId17" Type="http://schemas.openxmlformats.org/officeDocument/2006/relationships/hyperlink" Target="http://www.entrepreneurindia.co/" TargetMode="External"/><Relationship Id="rId2" Type="http://schemas.openxmlformats.org/officeDocument/2006/relationships/audio" Target="../media/audio1.wav"/><Relationship Id="rId16" Type="http://schemas.openxmlformats.org/officeDocument/2006/relationships/hyperlink" Target="https://niir.org/profile-project-reports/profile/1342/compressed-biogas-manufacturing-plant-detailed-project-report-profile-business-plan-industry-trends-market-research-survey-manufacturing-process-machinery-raw-materials-feasibility-study-investment-opportunities-cost-revenue.html" TargetMode="External"/><Relationship Id="rId20"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hyperlink" Target="https://niir.org/profile-project-reports/profile/1485/chocolate-confectionery-manufacturing-plant-detailed-project-report-profile-business-plan-industry-trends-market-research-survey-manufacturing-process-machinery-raw-materials-feasibility-study-investment-opportunities-cost-revenue.html" TargetMode="External"/><Relationship Id="rId11" Type="http://schemas.openxmlformats.org/officeDocument/2006/relationships/hyperlink" Target="https://niir.org/profile-project-reports/profile/2498/cold-storage-with-ice-plant-detailed-project-report-profile-business-plan-trends-market-research-survey-feasibility-study-investment-opportunities-cost-revenue-plant-economics-working-capital-requirement-plant-layout-cost-project.html" TargetMode="External"/><Relationship Id="rId5" Type="http://schemas.openxmlformats.org/officeDocument/2006/relationships/hyperlink" Target="https://niir.org/profile-project-reports/profile/1334/cattle-breeding-dairy-farming-produce-milk.html" TargetMode="External"/><Relationship Id="rId15" Type="http://schemas.openxmlformats.org/officeDocument/2006/relationships/hyperlink" Target="https://niir.org/profile-project-reports/profile/1156/co-generation-power-plant-based-on-bagasse-detailed-project-report-profile-business-plan-trends-market-research-survey-feasibility-study-investment-opportunities-cost-revenue-plant-economics-working-capital-requirement-plant-layout.html" TargetMode="External"/><Relationship Id="rId10" Type="http://schemas.openxmlformats.org/officeDocument/2006/relationships/hyperlink" Target="https://niir.org/profile-project-reports/profile/577/cake-gel-cake-improver-manufacturing-plant-detailed-project-report-profile-business-plan-industry-trends-market-research-survey-manufacturing-process-machinery-raw-materials-feasibility-study-investment-opportunities-cost-revenue.html" TargetMode="External"/><Relationship Id="rId19" Type="http://schemas.openxmlformats.org/officeDocument/2006/relationships/hyperlink" Target="http://www.niir.org/" TargetMode="External"/><Relationship Id="rId4" Type="http://schemas.openxmlformats.org/officeDocument/2006/relationships/hyperlink" Target="https://niir.org/profile-project-reports/profile/940/calcium-propionate-manufacturing-plant-detailed-project-report-profile-business-plan-industry-trends-market-research-survey-manufacturing-process-machinery-raw-materials-feasibility-study-investment-opportunities-cost-revenue.html" TargetMode="External"/><Relationship Id="rId9" Type="http://schemas.openxmlformats.org/officeDocument/2006/relationships/hyperlink" Target="https://niir.org/profile-project-reports/profile/1738/cold-storage-for-potatoes-mahua-manufacturing-plant-detailed-project-report-profile-business-plan-industry-trends-market-research-survey-manufacturing-process-machinery-raw-materials-feasibility-study-investment-opportunities-plant-layout.html" TargetMode="External"/><Relationship Id="rId14" Type="http://schemas.openxmlformats.org/officeDocument/2006/relationships/hyperlink" Target="https://niir.org/profile-project-reports/profile/4618/cold-storage-shrimp-agricultural-products.html"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niir.org/profile-project-reports/profile/1808/ciprofloxacin-hcl-%E2%80%93cipro-manufacturing-plant-detailed-project-report-profile-business-plan-industry-trends-market-research-survey-manufacturing-process-machinery-raw-materials-feasibility-study-investment-opportunities-cost-revenue.html" TargetMode="External"/><Relationship Id="rId13" Type="http://schemas.openxmlformats.org/officeDocument/2006/relationships/hyperlink" Target="https://niir.org/profile-project-reports/profile/1195/dairy-farming-with-power-plant-based-on-dung-detailed-project-report-profile-business-plan-industry-trends-market-research-survey-feasibility-study-investment-opportunities-cost-revenue.html" TargetMode="External"/><Relationship Id="rId18" Type="http://schemas.openxmlformats.org/officeDocument/2006/relationships/audio" Target="../media/audio1.wav"/><Relationship Id="rId3" Type="http://schemas.openxmlformats.org/officeDocument/2006/relationships/hyperlink" Target="http://www.entrepreneurindia.co/" TargetMode="External"/><Relationship Id="rId7" Type="http://schemas.openxmlformats.org/officeDocument/2006/relationships/hyperlink" Target="https://niir.org/profile-project-reports/profile/123/ciprofloxacin-manufacturing-plant-detailed-project-report-profile-business-plan-industry-trends-market-research-survey-manufacturing-process-machinery-raw-materials-feasibility-study-investment-opportunities-cost-revenue-plant-economics.html" TargetMode="External"/><Relationship Id="rId12" Type="http://schemas.openxmlformats.org/officeDocument/2006/relationships/hyperlink" Target="https://niir.org/profile-project-reports/profile/4639/disposable-nitrile-gloves-powder-free.html" TargetMode="External"/><Relationship Id="rId17" Type="http://schemas.openxmlformats.org/officeDocument/2006/relationships/hyperlink" Target="https://www.entrepreneurindia.co/project-and-profile-details/Energy%20Bar" TargetMode="External"/><Relationship Id="rId2" Type="http://schemas.openxmlformats.org/officeDocument/2006/relationships/audio" Target="../media/audio1.wav"/><Relationship Id="rId16" Type="http://schemas.openxmlformats.org/officeDocument/2006/relationships/hyperlink" Target="https://www.entrepreneurindia.co/project-and-profile-details/Electronics%20(E-Waste,%20E-Scrap)%20Recycling%20Plant" TargetMode="External"/><Relationship Id="rId1" Type="http://schemas.openxmlformats.org/officeDocument/2006/relationships/slideLayout" Target="../slideLayouts/slideLayout8.xml"/><Relationship Id="rId6" Type="http://schemas.openxmlformats.org/officeDocument/2006/relationships/hyperlink" Target="https://niir.org/profile-project-reports/profile/1439/captive-power-plant-manufacturing-plant-detailed-project-report-profile-business-plan-industry-trends-market-research-survey-manufacturing-process-machinery-raw-materials-feasibility-study-investment-opportunities-cost-revenue.html" TargetMode="External"/><Relationship Id="rId11" Type="http://schemas.openxmlformats.org/officeDocument/2006/relationships/hyperlink" Target="https://niir.org/profile-project-reports/profile/4576/disposable-surgical-face-mask-n95-masks.html" TargetMode="External"/><Relationship Id="rId5" Type="http://schemas.openxmlformats.org/officeDocument/2006/relationships/hyperlink" Target="http://www.niir.org/" TargetMode="External"/><Relationship Id="rId15" Type="http://schemas.openxmlformats.org/officeDocument/2006/relationships/hyperlink" Target="https://niir.org/profile-project-reports/profile/2401/egg-powder-manufacturing-plant-detailed-project-report-profile-business-plan-industry-trends-market-research-survey-manufacturing-process-machinery-raw-materials-feasibility-study-investment-opportunities-cost-revenue-plant-economics.html" TargetMode="External"/><Relationship Id="rId10" Type="http://schemas.openxmlformats.org/officeDocument/2006/relationships/hyperlink" Target="https://niir.org/profile-project-reports/profile/2406/disposable-plastic-syringes-manufacturing-plant-detailed-project-report-profile-business-plan-industry-trends-market-research-survey-manufacturing-process-machinery-raw-materials-feasibility-study-investment-opportunities-cost-revenue.html" TargetMode="External"/><Relationship Id="rId4" Type="http://schemas.openxmlformats.org/officeDocument/2006/relationships/image" Target="../media/image5.wmf"/><Relationship Id="rId9" Type="http://schemas.openxmlformats.org/officeDocument/2006/relationships/hyperlink" Target="https://niir.org/profile-project-reports/profile/2393/dextrose-powder-manufacturing-plant-detailed-project-report-profile-business-plan-industry-trends-market-research-survey-manufacturing-process-machinery-raw-materials-feasibility-study-investment-opportunities-cost-revenue-plant-layout.html" TargetMode="External"/><Relationship Id="rId14" Type="http://schemas.openxmlformats.org/officeDocument/2006/relationships/hyperlink" Target="https://niir.org/profile-project-reports/profile/1392/dairy-farming-milk-products-with-cow-urine-processing-biogas-plant-cattle-breeding-farm-fodder-livestock-farming-detailed-project-report-profile-business-plan-industry-trends-market-research-survey-feasibility-study-cost-revenue.html"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niir.org/profile-project-reports/profile/3694/e-waste-lithium-battery-recycling-plant.html" TargetMode="External"/><Relationship Id="rId13" Type="http://schemas.openxmlformats.org/officeDocument/2006/relationships/hyperlink" Target="https://www.entrepreneurindia.co/project-and-profile-details/FOOD%20PROCESSING%20UNIT%20(PULSES%20&amp;%20DATES)" TargetMode="External"/><Relationship Id="rId3" Type="http://schemas.openxmlformats.org/officeDocument/2006/relationships/hyperlink" Target="http://www.entrepreneurindia.co/" TargetMode="External"/><Relationship Id="rId7" Type="http://schemas.openxmlformats.org/officeDocument/2006/relationships/hyperlink" Target="https://niir.org/profile-project-reports/profile/1349/e-waste-recycling-plant-electronic-waste-e-waste-e-scrap-waste-electrical-electronic-equipment-weee--manufacturing-plant-detailed-project-report-profile-business-plan-industry-trends-market-research-survey-manufacturing-process.html" TargetMode="External"/><Relationship Id="rId12" Type="http://schemas.openxmlformats.org/officeDocument/2006/relationships/hyperlink" Target="https://niir.org/profile-project-reports/profile/671/entertainment-club-4-star-hotel-amusement-park-cum-water-park-lake-for-boating-detailed-project-report-profile-business-plan-trends-market-research-survey-feasibility-study-investment-opportunities-cost-revenue-plant-economics.html" TargetMode="External"/><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hyperlink" Target="https://niir.org/profile-project-reports/profile/2423/e%E2%80%93waste-recycling-plant-manufacturing-plant-detailed-project-report-profile-business-plan-industry-trends-market-research-survey-manufacturing-process-machinery-raw-materials-feasibility-study-investment-opportunities-cost-revenue.html" TargetMode="External"/><Relationship Id="rId11" Type="http://schemas.openxmlformats.org/officeDocument/2006/relationships/hyperlink" Target="https://niir.org/profile-project-reports/profile/114/ethanol-as-biofuel-manufacturing-plant-detailed-project-report-profile-business-plan-industry-trends-market-research-survey-manufacturing-process-machinery-raw-materials-feasibility-study-investment-opportunities-cost-revenue.html" TargetMode="External"/><Relationship Id="rId5" Type="http://schemas.openxmlformats.org/officeDocument/2006/relationships/hyperlink" Target="http://www.niir.org/" TargetMode="External"/><Relationship Id="rId10" Type="http://schemas.openxmlformats.org/officeDocument/2006/relationships/hyperlink" Target="https://niir.org/profile-project-reports/profile/4508/eco-friendly-profitable-business-ideas-compostable-disposable-tableware-from-rice-straw-wheat-straw.html" TargetMode="External"/><Relationship Id="rId4" Type="http://schemas.openxmlformats.org/officeDocument/2006/relationships/image" Target="../media/image5.wmf"/><Relationship Id="rId9" Type="http://schemas.openxmlformats.org/officeDocument/2006/relationships/hyperlink" Target="https://niir.org/profile-project-reports/profile/4131/e-waste-recycling-for-extraction-precious-metals-nickel-tin-zinc-gold-silver-palladium-plastic-glass-copper.html" TargetMode="External"/><Relationship Id="rId14" Type="http://schemas.openxmlformats.org/officeDocument/2006/relationships/audio" Target="../media/audio1.wav"/></Relationships>
</file>

<file path=ppt/slides/_rels/slide19.xml.rels><?xml version="1.0" encoding="UTF-8" standalone="yes"?>
<Relationships xmlns="http://schemas.openxmlformats.org/package/2006/relationships"><Relationship Id="rId8" Type="http://schemas.openxmlformats.org/officeDocument/2006/relationships/hyperlink" Target="https://niir.org/profile-project-reports/profile/4349/fish-flavoured-chips.html" TargetMode="External"/><Relationship Id="rId13" Type="http://schemas.openxmlformats.org/officeDocument/2006/relationships/hyperlink" Target="https://niir.org/profile-project-reports/profile/2388/hard-gelatin-capsules-manufacturing-plant-detailed-project-report-profile-business-plan-industry-trends-market-research-survey-manufacturing-process-machinery-raw-materials-feasibility-study-investment-opportunities-cost-revenue.html" TargetMode="External"/><Relationship Id="rId18" Type="http://schemas.openxmlformats.org/officeDocument/2006/relationships/hyperlink" Target="http://www.niir.org/" TargetMode="External"/><Relationship Id="rId3" Type="http://schemas.openxmlformats.org/officeDocument/2006/relationships/hyperlink" Target="https://niir.org/profile-project-reports/profile/18/fish-dehydration-manufacturing-plant-detailed-project-report-profile-business-plan-industry-trends-market-research-survey-manufacturing-process-machinery-raw-materials-feasibility-study-investment-opportunities-cost-revenue-plant-layout.html" TargetMode="External"/><Relationship Id="rId7" Type="http://schemas.openxmlformats.org/officeDocument/2006/relationships/hyperlink" Target="https://niir.org/profile-project-reports/profile/4382/fruits-vegetables-powder-tomato-onion-mango-pomegranate-papaya-powder.html" TargetMode="External"/><Relationship Id="rId12" Type="http://schemas.openxmlformats.org/officeDocument/2006/relationships/hyperlink" Target="https://niir.org/profile-project-reports/profile/4708/groundnut-oil.html" TargetMode="External"/><Relationship Id="rId17" Type="http://schemas.openxmlformats.org/officeDocument/2006/relationships/image" Target="../media/image5.wmf"/><Relationship Id="rId2" Type="http://schemas.openxmlformats.org/officeDocument/2006/relationships/audio" Target="../media/audio1.wav"/><Relationship Id="rId16" Type="http://schemas.openxmlformats.org/officeDocument/2006/relationships/hyperlink" Target="http://www.entrepreneurindia.co/" TargetMode="External"/><Relationship Id="rId1" Type="http://schemas.openxmlformats.org/officeDocument/2006/relationships/slideLayout" Target="../slideLayouts/slideLayout8.xml"/><Relationship Id="rId6" Type="http://schemas.openxmlformats.org/officeDocument/2006/relationships/hyperlink" Target="https://niir.org/profile-project-reports/profile/4378/fresh-dips.html" TargetMode="External"/><Relationship Id="rId11" Type="http://schemas.openxmlformats.org/officeDocument/2006/relationships/hyperlink" Target="https://niir.org/profile-project-reports/profile/1023/gunny-bags-manufacturing-plant-detailed-project-report-profile-business-plan-industry-trends-market-research-survey-manufacturing-process-machinery-raw-materials-feasibility-study-investment-opportunities-cost-revenue-plant-economics.html" TargetMode="External"/><Relationship Id="rId5" Type="http://schemas.openxmlformats.org/officeDocument/2006/relationships/hyperlink" Target="https://niir.org/profile-project-reports/profile/4692/frozen-layer-paratha-fried-dough-food-flatbread-native-indian-subcontinent.html" TargetMode="External"/><Relationship Id="rId15" Type="http://schemas.openxmlformats.org/officeDocument/2006/relationships/hyperlink" Target="https://www.entrepreneurindia.co/project-and-profile-details/Holiday%20Resort%20(Three%20Star%20Grade)" TargetMode="External"/><Relationship Id="rId10" Type="http://schemas.openxmlformats.org/officeDocument/2006/relationships/hyperlink" Target="https://niir.org/profile-project-reports/profile/704/five-star-hotel-business-shopping-mall-detailed-project-report-profile-business-plan-trends-market-research-survey-feasibility-study-investment-opportunities-cost-revenue-plant-economics-working-capital-requirement-plant-layout.html" TargetMode="External"/><Relationship Id="rId19" Type="http://schemas.openxmlformats.org/officeDocument/2006/relationships/audio" Target="../media/audio1.wav"/><Relationship Id="rId4" Type="http://schemas.openxmlformats.org/officeDocument/2006/relationships/hyperlink" Target="https://niir.org/profile-project-reports/profile/2217/functional-food-based-bakery-products-bread-cookies-biscuits-manufacturing-plant-detailed-project-report-profile-business-plan-industry-trends-market-research-survey-manufacturing-process-machinery-raw-materials-feasibility-study.html" TargetMode="External"/><Relationship Id="rId9" Type="http://schemas.openxmlformats.org/officeDocument/2006/relationships/hyperlink" Target="https://niir.org/profile-project-reports/profile/442/five-star-hotel-business-centre-shopping-centre-p-v-r-health-club-banquet-hall-detailed-project-report-profile-business-plan-trends-market-research-survey-feasibility-study-investment-opportunities-cost-revenue-plant-economics.html" TargetMode="External"/><Relationship Id="rId14" Type="http://schemas.openxmlformats.org/officeDocument/2006/relationships/hyperlink" Target="https://niir.org/profile-project-reports/profile/2445/hdpe-woven-sacks-manufacturing-plant-detailed-project-report-profile-business-plan-industry-trends-market-research-survey-manufacturing-process-machinery-raw-materials-feasibility-study-investment-opportunities-cost-revenue-plant-layout.html"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3.jpeg"/><Relationship Id="rId7" Type="http://schemas.openxmlformats.org/officeDocument/2006/relationships/hyperlink" Target="http://www.niir.org/" TargetMode="External"/><Relationship Id="rId2" Type="http://schemas.openxmlformats.org/officeDocument/2006/relationships/image" Target="../media/image2.jpg"/><Relationship Id="rId1" Type="http://schemas.openxmlformats.org/officeDocument/2006/relationships/slideLayout" Target="../slideLayouts/slideLayout8.xml"/><Relationship Id="rId6" Type="http://schemas.openxmlformats.org/officeDocument/2006/relationships/image" Target="../media/image5.wmf"/><Relationship Id="rId5" Type="http://schemas.openxmlformats.org/officeDocument/2006/relationships/hyperlink" Target="http://www.entrepreneurindia.co/" TargetMode="External"/><Relationship Id="rId4" Type="http://schemas.openxmlformats.org/officeDocument/2006/relationships/image" Target="../media/image4.jpg"/><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hyperlink" Target="https://niir.org/profile-project-reports/profile/2618/hospital-with-teaching-facility-detailed-project-report-profile-business-plan-trends-market-research-survey-feasibility-study-investment-opportunities-cost-revenue-plant-economics-working-capital-requirement-plant-layout-cost-project.html" TargetMode="External"/><Relationship Id="rId13" Type="http://schemas.openxmlformats.org/officeDocument/2006/relationships/hyperlink" Target="https://niir.org/profile-project-reports/profile/4742/iv-fluids-bfs-technology.html" TargetMode="External"/><Relationship Id="rId18" Type="http://schemas.openxmlformats.org/officeDocument/2006/relationships/image" Target="../media/image5.wmf"/><Relationship Id="rId3" Type="http://schemas.openxmlformats.org/officeDocument/2006/relationships/hyperlink" Target="https://niir.org/profile-project-reports/profile/4572/hand-sanitizer-manufacturing.html" TargetMode="External"/><Relationship Id="rId7" Type="http://schemas.openxmlformats.org/officeDocument/2006/relationships/hyperlink" Target="https://niir.org/profile-project-reports/profile/1423/hotel-detailed-project-report-profile-business-plan-trends-market-research-survey-feasibility-study-investment-opportunities-cost-revenue-plant-economics-working-capital-requirement-plant-layout-cost-project-projected-balance-sheets.html" TargetMode="External"/><Relationship Id="rId12" Type="http://schemas.openxmlformats.org/officeDocument/2006/relationships/hyperlink" Target="https://niir.org/profile-project-reports/profile/2389/iv-intravenous-fluids-form-fill-seal-ffs-technology-manufacturing-plant-detailed-project-report-profile-business-plan-industry-trends-market-research-survey-manufacturing-process-machinery-raw-materials-feasibility-study-plant-layout.html" TargetMode="External"/><Relationship Id="rId17" Type="http://schemas.openxmlformats.org/officeDocument/2006/relationships/hyperlink" Target="http://www.entrepreneurindia.co/" TargetMode="External"/><Relationship Id="rId2" Type="http://schemas.openxmlformats.org/officeDocument/2006/relationships/audio" Target="../media/audio1.wav"/><Relationship Id="rId16" Type="http://schemas.openxmlformats.org/officeDocument/2006/relationships/hyperlink" Target="https://niir.org/profile-project-reports/profile/4541/khandsari-sugar.html" TargetMode="External"/><Relationship Id="rId20"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hyperlink" Target="https://niir.org/profile-project-reports/profile/3084/hydro-based-power-plant.html" TargetMode="External"/><Relationship Id="rId11" Type="http://schemas.openxmlformats.org/officeDocument/2006/relationships/hyperlink" Target="https://www.entrepreneurindia.co/project-and-profile-details/Information%20Technology%20%20(IT)%20Park" TargetMode="External"/><Relationship Id="rId5" Type="http://schemas.openxmlformats.org/officeDocument/2006/relationships/hyperlink" Target="https://niir.org/profile-project-reports/profile/1719/hard-boiled-candy-manufacturing-plant-detailed-project-report-profile-business-plan-industry-trends-market-research-survey-manufacturing-process-machinery-raw-materials-feasibility-study-investment-opportunities-cost-revenue.html" TargetMode="External"/><Relationship Id="rId15" Type="http://schemas.openxmlformats.org/officeDocument/2006/relationships/hyperlink" Target="https://niir.org/profile-project-reports/profile/2421/jatropha-plantation-oil-extraction-used-as-biofuel-manufacturing-plant-detailed-project-report-profile-business-plan-industry-trends-market-research-survey-manufacturing-process-machinery-raw-materials-feasibility-study-plant-layout.html" TargetMode="External"/><Relationship Id="rId10" Type="http://schemas.openxmlformats.org/officeDocument/2006/relationships/hyperlink" Target="https://niir.org/profile-project-reports/profile/3608/hotel-with-discotheque.html" TargetMode="External"/><Relationship Id="rId19" Type="http://schemas.openxmlformats.org/officeDocument/2006/relationships/hyperlink" Target="http://www.niir.org/" TargetMode="External"/><Relationship Id="rId4" Type="http://schemas.openxmlformats.org/officeDocument/2006/relationships/hyperlink" Target="https://niir.org/profile-project-reports/profile/1584/high-fructose-corn-syrup-hfcs-manufacturing-plant-detailed-project-report-profile-business-plan-industry-trends-market-research-survey-manufacturing-process-machinery-raw-materials-feasibility-study-investment-opportunities-cost-revenue.html" TargetMode="External"/><Relationship Id="rId9" Type="http://schemas.openxmlformats.org/officeDocument/2006/relationships/hyperlink" Target="https://niir.org/profile-project-reports/profile/2628/hospital-detailed-project-report-profile-business-plan-trends-market-research-survey-feasibility-study-investment-opportunities-cost-revenue-plant-economics-working-capital-requirement-plant-layout-cost-project-projected-balance-sheet.html" TargetMode="External"/><Relationship Id="rId14" Type="http://schemas.openxmlformats.org/officeDocument/2006/relationships/hyperlink" Target="https://niir.org/profile-project-reports/profile/2813/integrated-unit-cold-storage-with-food-processing-manufacturing-plant-detailed-project-report-profile-business-plan-industry-trends-market-research-survey-manufacturing-process-machinery-raw-materials-feasibility-study.html"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niir.org/profile-project-reports/profile/2439/lpg-cylinders-manufacturing-plant-detailed-project-report-profile-business-plan-industry-trends-market-research-survey-manufacturing-process-machinery-raw-materials-feasibility-study-investment-opportunities-cost-revenue-plant-economics.html" TargetMode="External"/><Relationship Id="rId13" Type="http://schemas.openxmlformats.org/officeDocument/2006/relationships/hyperlink" Target="https://niir.org/profile-project-reports/profile/2394/masala-powder.html" TargetMode="External"/><Relationship Id="rId3" Type="http://schemas.openxmlformats.org/officeDocument/2006/relationships/hyperlink" Target="http://www.entrepreneurindia.co/" TargetMode="External"/><Relationship Id="rId7" Type="http://schemas.openxmlformats.org/officeDocument/2006/relationships/hyperlink" Target="https://niir.org/profile-project-reports/profile/2440/linear-alkyl-benzene-l-a-b-manufacturing-plant-detailed-project-report-profile-business-plan-industry-trends-market-research-survey-manufacturing-process-machinery-raw-materials-feasibility-study-investment-opportunities-cost-revenue.html" TargetMode="External"/><Relationship Id="rId12" Type="http://schemas.openxmlformats.org/officeDocument/2006/relationships/hyperlink" Target="https://niir.org/profile-project-reports/profile/4466/lemon-lime-flavoured-soft-drink-nimbu-pani.html" TargetMode="External"/><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hyperlink" Target="https://niir.org/profile-project-reports/profile/1120/ladies-under-garments-bra-panties-manufacturing-plant-detailed-project-report-profile-business-plan-industry-trends-market-research-survey-manufacturing-process-machinery-raw-materials-feasibility-study-investment-opportunities.html" TargetMode="External"/><Relationship Id="rId11" Type="http://schemas.openxmlformats.org/officeDocument/2006/relationships/hyperlink" Target="https://niir.org/profile-project-reports/profile/595/liquid-glucose-from-broken-ric-manufacturing-plant-detailed-project-report-profile-business-plan-industry-trends-market-research-survey-manufacturing-process-machinery-raw-materials-feasibility-study-investment-opportunities-cost-revenue.html" TargetMode="External"/><Relationship Id="rId5" Type="http://schemas.openxmlformats.org/officeDocument/2006/relationships/hyperlink" Target="http://www.niir.org/" TargetMode="External"/><Relationship Id="rId15" Type="http://schemas.openxmlformats.org/officeDocument/2006/relationships/audio" Target="../media/audio1.wav"/><Relationship Id="rId10" Type="http://schemas.openxmlformats.org/officeDocument/2006/relationships/hyperlink" Target="https://niir.org/profile-project-reports/profile/2774/liquid-floor-cleaners-lizol-easy-type-manufacturing-plant-detailed-project-report-profile-business-plan-industry-trends-market-research-survey-manufacturing-process-machinery-raw-materials-feasibility-study-investment-opportunities.html" TargetMode="External"/><Relationship Id="rId4" Type="http://schemas.openxmlformats.org/officeDocument/2006/relationships/image" Target="../media/image5.wmf"/><Relationship Id="rId9" Type="http://schemas.openxmlformats.org/officeDocument/2006/relationships/hyperlink" Target="https://niir.org/profile-project-reports/profile/2404/latex-rubber-foam-product-manufacturing-plant-detailed-project-report-profile-business-plan-industry-trends-market-research-survey-manufacturing-process-machinery-raw-materials-feasibility-study-investment-opportunities-cost-revenue.html" TargetMode="External"/><Relationship Id="rId14" Type="http://schemas.openxmlformats.org/officeDocument/2006/relationships/hyperlink" Target="https://niir.org/profile-project-reports/profile/2656/medical-college-with-hospital-detailed-project-report-profile-business-plan-trends-market-research-survey-feasibility-study-investment-opportunities-cost-revenue-plant-economics-working-capital-requirement-plant-layout-cost-project.html" TargetMode="External"/></Relationships>
</file>

<file path=ppt/slides/_rels/slide2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hyperlink" Target="http://www.entrepreneurindia.co/" TargetMode="External"/><Relationship Id="rId7" Type="http://schemas.openxmlformats.org/officeDocument/2006/relationships/hyperlink" Target="https://www.entrepreneurindia.co/blog-description/10169/what+is+the+best+business+plan+to+start+in+odisha" TargetMode="External"/><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hyperlink" Target="https://www.entrepreneurindia.co/" TargetMode="External"/><Relationship Id="rId5" Type="http://schemas.openxmlformats.org/officeDocument/2006/relationships/hyperlink" Target="http://www.niir.org/" TargetMode="External"/><Relationship Id="rId4" Type="http://schemas.openxmlformats.org/officeDocument/2006/relationships/image" Target="../media/image5.wmf"/></Relationships>
</file>

<file path=ppt/slides/_rels/slide23.xml.rels><?xml version="1.0" encoding="UTF-8" standalone="yes"?>
<Relationships xmlns="http://schemas.openxmlformats.org/package/2006/relationships"><Relationship Id="rId3" Type="http://schemas.openxmlformats.org/officeDocument/2006/relationships/hyperlink" Target="http://www.entrepreneurindia.co/" TargetMode="Externa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hyperlink" Target="http://www.niir.org/" TargetMode="External"/><Relationship Id="rId4" Type="http://schemas.openxmlformats.org/officeDocument/2006/relationships/image" Target="../media/image5.wmf"/></Relationships>
</file>

<file path=ppt/slides/_rels/slide24.xml.rels><?xml version="1.0" encoding="UTF-8" standalone="yes"?>
<Relationships xmlns="http://schemas.openxmlformats.org/package/2006/relationships"><Relationship Id="rId3" Type="http://schemas.openxmlformats.org/officeDocument/2006/relationships/hyperlink" Target="http://www.entrepreneurindia.co/" TargetMode="Externa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hyperlink" Target="http://www.niir.org/" TargetMode="External"/><Relationship Id="rId4" Type="http://schemas.openxmlformats.org/officeDocument/2006/relationships/image" Target="../media/image5.wmf"/></Relationships>
</file>

<file path=ppt/slides/_rels/slide25.xml.rels><?xml version="1.0" encoding="UTF-8" standalone="yes"?>
<Relationships xmlns="http://schemas.openxmlformats.org/package/2006/relationships"><Relationship Id="rId3" Type="http://schemas.openxmlformats.org/officeDocument/2006/relationships/hyperlink" Target="http://www.entrepreneurindia.co/" TargetMode="External"/><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hyperlink" Target="http://www.niir.org/" TargetMode="External"/><Relationship Id="rId4" Type="http://schemas.openxmlformats.org/officeDocument/2006/relationships/image" Target="../media/image5.wmf"/></Relationships>
</file>

<file path=ppt/slides/_rels/slide26.xml.rels><?xml version="1.0" encoding="UTF-8" standalone="yes"?>
<Relationships xmlns="http://schemas.openxmlformats.org/package/2006/relationships"><Relationship Id="rId3" Type="http://schemas.openxmlformats.org/officeDocument/2006/relationships/hyperlink" Target="http://www.entrepreneurindia.co/" TargetMode="External"/><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hyperlink" Target="http://www.niir.org/" TargetMode="External"/><Relationship Id="rId4" Type="http://schemas.openxmlformats.org/officeDocument/2006/relationships/image" Target="../media/image5.wmf"/></Relationships>
</file>

<file path=ppt/slides/_rels/slide27.xml.rels><?xml version="1.0" encoding="UTF-8" standalone="yes"?>
<Relationships xmlns="http://schemas.openxmlformats.org/package/2006/relationships"><Relationship Id="rId8" Type="http://schemas.openxmlformats.org/officeDocument/2006/relationships/hyperlink" Target="https://www.entrepreneurindia.co/market-research-report" TargetMode="External"/><Relationship Id="rId3" Type="http://schemas.openxmlformats.org/officeDocument/2006/relationships/hyperlink" Target="http://www.entrepreneurindia.co/" TargetMode="External"/><Relationship Id="rId7" Type="http://schemas.openxmlformats.org/officeDocument/2006/relationships/hyperlink" Target="https://niir.org/books/" TargetMode="Externa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hyperlink" Target="https://niir.org/profile-project-reports/" TargetMode="External"/><Relationship Id="rId5" Type="http://schemas.openxmlformats.org/officeDocument/2006/relationships/hyperlink" Target="http://www.niir.org/" TargetMode="External"/><Relationship Id="rId4" Type="http://schemas.openxmlformats.org/officeDocument/2006/relationships/image" Target="../media/image5.wmf"/><Relationship Id="rId9"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hyperlink" Target="http://www.entrepreneurindia.co/" TargetMode="Externa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hyperlink" Target="http://www.niir.org/" TargetMode="External"/><Relationship Id="rId4" Type="http://schemas.openxmlformats.org/officeDocument/2006/relationships/image" Target="../media/image5.wmf"/></Relationships>
</file>

<file path=ppt/slides/_rels/slide29.xml.rels><?xml version="1.0" encoding="UTF-8" standalone="yes"?>
<Relationships xmlns="http://schemas.openxmlformats.org/package/2006/relationships"><Relationship Id="rId3" Type="http://schemas.openxmlformats.org/officeDocument/2006/relationships/hyperlink" Target="http://www.entrepreneurindia.co/" TargetMode="Externa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hyperlink" Target="http://www.niir.org/" TargetMode="External"/><Relationship Id="rId4" Type="http://schemas.openxmlformats.org/officeDocument/2006/relationships/image" Target="../media/image5.wmf"/></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hyperlink" Target="http://www.entrepreneurindia.co/" TargetMode="External"/><Relationship Id="rId7"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hyperlink" Target="https://niir.org/profile-project-reports/profiles/best-business-opportunities-in-odisha-orissa-identification-selection-right-project-thrust-areas-for-investment-industry-startup-entrepreneurship-projects/z,,95,0,a/index.html" TargetMode="External"/><Relationship Id="rId5" Type="http://schemas.openxmlformats.org/officeDocument/2006/relationships/hyperlink" Target="http://www.niir.org/" TargetMode="External"/><Relationship Id="rId4" Type="http://schemas.openxmlformats.org/officeDocument/2006/relationships/image" Target="../media/image5.wmf"/></Relationships>
</file>

<file path=ppt/slides/_rels/slide30.xml.rels><?xml version="1.0" encoding="UTF-8" standalone="yes"?>
<Relationships xmlns="http://schemas.openxmlformats.org/package/2006/relationships"><Relationship Id="rId3" Type="http://schemas.openxmlformats.org/officeDocument/2006/relationships/hyperlink" Target="http://www.entrepreneurindia.co/" TargetMode="Externa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hyperlink" Target="http://www.niir.org/" TargetMode="External"/><Relationship Id="rId4" Type="http://schemas.openxmlformats.org/officeDocument/2006/relationships/image" Target="../media/image5.wmf"/></Relationships>
</file>

<file path=ppt/slides/_rels/slide31.xml.rels><?xml version="1.0" encoding="UTF-8" standalone="yes"?>
<Relationships xmlns="http://schemas.openxmlformats.org/package/2006/relationships"><Relationship Id="rId3" Type="http://schemas.openxmlformats.org/officeDocument/2006/relationships/hyperlink" Target="http://www.entrepreneurindia.co/" TargetMode="Externa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hyperlink" Target="http://www.niir.org/" TargetMode="External"/><Relationship Id="rId4" Type="http://schemas.openxmlformats.org/officeDocument/2006/relationships/image" Target="../media/image5.wmf"/></Relationships>
</file>

<file path=ppt/slides/_rels/slide32.xml.rels><?xml version="1.0" encoding="UTF-8" standalone="yes"?>
<Relationships xmlns="http://schemas.openxmlformats.org/package/2006/relationships"><Relationship Id="rId3" Type="http://schemas.openxmlformats.org/officeDocument/2006/relationships/hyperlink" Target="http://www.entrepreneurindia.co/" TargetMode="Externa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hyperlink" Target="http://www.niir.org/" TargetMode="External"/><Relationship Id="rId4" Type="http://schemas.openxmlformats.org/officeDocument/2006/relationships/image" Target="../media/image5.wmf"/></Relationships>
</file>

<file path=ppt/slides/_rels/slide33.xml.rels><?xml version="1.0" encoding="UTF-8" standalone="yes"?>
<Relationships xmlns="http://schemas.openxmlformats.org/package/2006/relationships"><Relationship Id="rId3" Type="http://schemas.openxmlformats.org/officeDocument/2006/relationships/hyperlink" Target="http://www.entrepreneurindia.co/" TargetMode="Externa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hyperlink" Target="http://www.niir.org/" TargetMode="External"/><Relationship Id="rId4" Type="http://schemas.openxmlformats.org/officeDocument/2006/relationships/image" Target="../media/image5.wmf"/></Relationships>
</file>

<file path=ppt/slides/_rels/slide34.xml.rels><?xml version="1.0" encoding="UTF-8" standalone="yes"?>
<Relationships xmlns="http://schemas.openxmlformats.org/package/2006/relationships"><Relationship Id="rId3" Type="http://schemas.openxmlformats.org/officeDocument/2006/relationships/hyperlink" Target="http://www.entrepreneurindia.co/" TargetMode="Externa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hyperlink" Target="http://www.niir.org/" TargetMode="External"/><Relationship Id="rId4" Type="http://schemas.openxmlformats.org/officeDocument/2006/relationships/image" Target="../media/image5.wmf"/></Relationships>
</file>

<file path=ppt/slides/_rels/slide35.xml.rels><?xml version="1.0" encoding="UTF-8" standalone="yes"?>
<Relationships xmlns="http://schemas.openxmlformats.org/package/2006/relationships"><Relationship Id="rId3" Type="http://schemas.openxmlformats.org/officeDocument/2006/relationships/hyperlink" Target="http://www.entrepreneurindia.co/" TargetMode="Externa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hyperlink" Target="http://www.niir.org/" TargetMode="External"/><Relationship Id="rId4" Type="http://schemas.openxmlformats.org/officeDocument/2006/relationships/image" Target="../media/image5.wmf"/></Relationships>
</file>

<file path=ppt/slides/_rels/slide36.xml.rels><?xml version="1.0" encoding="UTF-8" standalone="yes"?>
<Relationships xmlns="http://schemas.openxmlformats.org/package/2006/relationships"><Relationship Id="rId3" Type="http://schemas.openxmlformats.org/officeDocument/2006/relationships/hyperlink" Target="http://www.entrepreneurindia.co/" TargetMode="External"/><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hyperlink" Target="http://www.niir.org/" TargetMode="External"/><Relationship Id="rId5" Type="http://schemas.openxmlformats.org/officeDocument/2006/relationships/image" Target="../media/image5.wmf"/><Relationship Id="rId4" Type="http://schemas.openxmlformats.org/officeDocument/2006/relationships/hyperlink" Target="https://www.entrepreneurindia.co/project-identification"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entrepreneurindia.co/" TargetMode="External"/><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hyperlink" Target="http://www.niir.org/" TargetMode="External"/><Relationship Id="rId5" Type="http://schemas.openxmlformats.org/officeDocument/2006/relationships/image" Target="../media/image5.wmf"/><Relationship Id="rId4" Type="http://schemas.openxmlformats.org/officeDocument/2006/relationships/hyperlink" Target="https://www.entrepreneurindia.co/complete-project-list"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entrepreneurindia.co/" TargetMode="Externa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hyperlink" Target="http://www.niir.org/" TargetMode="External"/><Relationship Id="rId4" Type="http://schemas.openxmlformats.org/officeDocument/2006/relationships/image" Target="../media/image5.wmf"/></Relationships>
</file>

<file path=ppt/slides/_rels/slide39.xml.rels><?xml version="1.0" encoding="UTF-8" standalone="yes"?>
<Relationships xmlns="http://schemas.openxmlformats.org/package/2006/relationships"><Relationship Id="rId3" Type="http://schemas.openxmlformats.org/officeDocument/2006/relationships/hyperlink" Target="http://www.entrepreneurindia.co/" TargetMode="External"/><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hyperlink" Target="http://www.niir.org/" TargetMode="External"/><Relationship Id="rId5" Type="http://schemas.openxmlformats.org/officeDocument/2006/relationships/image" Target="../media/image5.wmf"/><Relationship Id="rId4" Type="http://schemas.openxmlformats.org/officeDocument/2006/relationships/hyperlink" Target="https://www.entrepreneurindia.co/complete-project-list" TargetMode="External"/></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hyperlink" Target="http://www.entrepreneurindia.co/" TargetMode="External"/><Relationship Id="rId7" Type="http://schemas.openxmlformats.org/officeDocument/2006/relationships/image" Target="../media/image10.jp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hyperlink" Target="https://www.niir.org/profile-project-reports/" TargetMode="External"/><Relationship Id="rId5" Type="http://schemas.openxmlformats.org/officeDocument/2006/relationships/hyperlink" Target="http://www.niir.org/" TargetMode="External"/><Relationship Id="rId4" Type="http://schemas.openxmlformats.org/officeDocument/2006/relationships/image" Target="../media/image5.wmf"/></Relationships>
</file>

<file path=ppt/slides/_rels/slide4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hyperlink" Target="http://www.entrepreneurindia.co/home" TargetMode="External"/><Relationship Id="rId7" Type="http://schemas.openxmlformats.org/officeDocument/2006/relationships/image" Target="../media/image5.wmf"/><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hyperlink" Target="http://www.niir.org/" TargetMode="External"/><Relationship Id="rId5" Type="http://schemas.openxmlformats.org/officeDocument/2006/relationships/hyperlink" Target="http://www.entrepreneurindia.co/" TargetMode="External"/><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hyperlink" Target="https://goo.gl/VstWkd" TargetMode="External"/><Relationship Id="rId7" Type="http://schemas.openxmlformats.org/officeDocument/2006/relationships/hyperlink" Target="http://www.niir.org/" TargetMode="Externa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5.wmf"/><Relationship Id="rId4" Type="http://schemas.openxmlformats.org/officeDocument/2006/relationships/hyperlink" Target="http://www.entrepreneurindia.co/"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goo.gl/maps/BKkUtq9gevT2" TargetMode="External"/><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hyperlink" Target="http://www.niir.org/" TargetMode="External"/><Relationship Id="rId5" Type="http://schemas.openxmlformats.org/officeDocument/2006/relationships/image" Target="../media/image5.wmf"/><Relationship Id="rId4" Type="http://schemas.openxmlformats.org/officeDocument/2006/relationships/hyperlink" Target="http://www.entrepreneurindia.co/"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hyperlink" Target="mailto:npcs.ei@gmail.com" TargetMode="External"/><Relationship Id="rId7" Type="http://schemas.openxmlformats.org/officeDocument/2006/relationships/hyperlink" Target="https://goo.gl/VstWkd" TargetMode="Externa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hyperlink" Target="http://www.niir.org/" TargetMode="External"/><Relationship Id="rId5" Type="http://schemas.openxmlformats.org/officeDocument/2006/relationships/hyperlink" Target="http://www.entrepreneurindia.co/" TargetMode="External"/><Relationship Id="rId10" Type="http://schemas.openxmlformats.org/officeDocument/2006/relationships/audio" Target="../media/audio1.wav"/><Relationship Id="rId4" Type="http://schemas.openxmlformats.org/officeDocument/2006/relationships/hyperlink" Target="mailto:info@entrepreneurindia.co" TargetMode="External"/><Relationship Id="rId9" Type="http://schemas.openxmlformats.org/officeDocument/2006/relationships/image" Target="../media/image20.jpg"/></Relationships>
</file>

<file path=ppt/slides/_rels/slide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www.entrepreneurindia.co/" TargetMode="External"/><Relationship Id="rId1" Type="http://schemas.openxmlformats.org/officeDocument/2006/relationships/slideLayout" Target="../slideLayouts/slideLayout7.xml"/><Relationship Id="rId5" Type="http://schemas.openxmlformats.org/officeDocument/2006/relationships/hyperlink" Target="http://www.niir.org/" TargetMode="External"/><Relationship Id="rId4" Type="http://schemas.openxmlformats.org/officeDocument/2006/relationships/image" Target="../media/image5.wmf"/></Relationships>
</file>

<file path=ppt/slides/_rels/slide45.xml.rels><?xml version="1.0" encoding="UTF-8" standalone="yes"?>
<Relationships xmlns="http://schemas.openxmlformats.org/package/2006/relationships"><Relationship Id="rId3" Type="http://schemas.openxmlformats.org/officeDocument/2006/relationships/hyperlink" Target="http://www.entrepreneurindia.co/" TargetMode="Externa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hyperlink" Target="http://www.niir.org/" TargetMode="External"/><Relationship Id="rId4" Type="http://schemas.openxmlformats.org/officeDocument/2006/relationships/image" Target="../media/image5.wmf"/></Relationships>
</file>

<file path=ppt/slides/_rels/slide46.xml.rels><?xml version="1.0" encoding="UTF-8" standalone="yes"?>
<Relationships xmlns="http://schemas.openxmlformats.org/package/2006/relationships"><Relationship Id="rId3" Type="http://schemas.openxmlformats.org/officeDocument/2006/relationships/hyperlink" Target="http://www.entrepreneurindia.co/" TargetMode="Externa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hyperlink" Target="http://www.niir.org/" TargetMode="External"/><Relationship Id="rId4" Type="http://schemas.openxmlformats.org/officeDocument/2006/relationships/image" Target="../media/image5.wmf"/></Relationships>
</file>

<file path=ppt/slides/_rels/slide47.xml.rels><?xml version="1.0" encoding="UTF-8" standalone="yes"?>
<Relationships xmlns="http://schemas.openxmlformats.org/package/2006/relationships"><Relationship Id="rId3" Type="http://schemas.openxmlformats.org/officeDocument/2006/relationships/hyperlink" Target="http://www.entrepreneurindia.co/" TargetMode="Externa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hyperlink" Target="http://www.niir.org/" TargetMode="External"/><Relationship Id="rId4" Type="http://schemas.openxmlformats.org/officeDocument/2006/relationships/image" Target="../media/image5.wmf"/></Relationships>
</file>

<file path=ppt/slides/_rels/slide4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www.entrepreneurindia.co/" TargetMode="External"/><Relationship Id="rId7" Type="http://schemas.openxmlformats.org/officeDocument/2006/relationships/diagramColors" Target="../diagrams/colors1.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audio" Target="../media/audio1.wav"/><Relationship Id="rId5" Type="http://schemas.openxmlformats.org/officeDocument/2006/relationships/diagramLayout" Target="../diagrams/layout1.xml"/><Relationship Id="rId10" Type="http://schemas.openxmlformats.org/officeDocument/2006/relationships/hyperlink" Target="http://www.niir.org/" TargetMode="External"/><Relationship Id="rId4" Type="http://schemas.openxmlformats.org/officeDocument/2006/relationships/diagramData" Target="../diagrams/data1.xml"/><Relationship Id="rId9" Type="http://schemas.openxmlformats.org/officeDocument/2006/relationships/image" Target="../media/image5.wmf"/></Relationships>
</file>

<file path=ppt/slides/_rels/slide49.xml.rels><?xml version="1.0" encoding="UTF-8" standalone="yes"?>
<Relationships xmlns="http://schemas.openxmlformats.org/package/2006/relationships"><Relationship Id="rId3" Type="http://schemas.openxmlformats.org/officeDocument/2006/relationships/hyperlink" Target="http://www.niir.org/" TargetMode="External"/><Relationship Id="rId2" Type="http://schemas.openxmlformats.org/officeDocument/2006/relationships/hyperlink" Target="http://www.entrepreneurindia.co/" TargetMode="External"/><Relationship Id="rId1" Type="http://schemas.openxmlformats.org/officeDocument/2006/relationships/slideLayout" Target="../slideLayouts/slideLayout7.xml"/><Relationship Id="rId4" Type="http://schemas.openxmlformats.org/officeDocument/2006/relationships/image" Target="../media/image5.wmf"/></Relationships>
</file>

<file path=ppt/slides/_rels/slide5.xml.rels><?xml version="1.0" encoding="UTF-8" standalone="yes"?>
<Relationships xmlns="http://schemas.openxmlformats.org/package/2006/relationships"><Relationship Id="rId3" Type="http://schemas.openxmlformats.org/officeDocument/2006/relationships/hyperlink" Target="http://www.entrepreneurindia.co/" TargetMode="External"/><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11.jpg"/><Relationship Id="rId5" Type="http://schemas.openxmlformats.org/officeDocument/2006/relationships/hyperlink" Target="http://www.niir.org/" TargetMode="External"/><Relationship Id="rId4" Type="http://schemas.openxmlformats.org/officeDocument/2006/relationships/image" Target="../media/image5.wmf"/></Relationships>
</file>

<file path=ppt/slides/_rels/slide50.xml.rels><?xml version="1.0" encoding="UTF-8" standalone="yes"?>
<Relationships xmlns="http://schemas.openxmlformats.org/package/2006/relationships"><Relationship Id="rId3" Type="http://schemas.openxmlformats.org/officeDocument/2006/relationships/hyperlink" Target="http://www.niir.org/" TargetMode="External"/><Relationship Id="rId2" Type="http://schemas.openxmlformats.org/officeDocument/2006/relationships/hyperlink" Target="http://www.entrepreneurindia.co/" TargetMode="External"/><Relationship Id="rId1" Type="http://schemas.openxmlformats.org/officeDocument/2006/relationships/slideLayout" Target="../slideLayouts/slideLayout7.xml"/><Relationship Id="rId4" Type="http://schemas.openxmlformats.org/officeDocument/2006/relationships/image" Target="../media/image5.wmf"/></Relationships>
</file>

<file path=ppt/slides/_rels/slide51.xml.rels><?xml version="1.0" encoding="UTF-8" standalone="yes"?>
<Relationships xmlns="http://schemas.openxmlformats.org/package/2006/relationships"><Relationship Id="rId3" Type="http://schemas.openxmlformats.org/officeDocument/2006/relationships/hyperlink" Target="http://www.niir.org/" TargetMode="External"/><Relationship Id="rId2" Type="http://schemas.openxmlformats.org/officeDocument/2006/relationships/hyperlink" Target="http://www.entrepreneurindia.co/" TargetMode="External"/><Relationship Id="rId1" Type="http://schemas.openxmlformats.org/officeDocument/2006/relationships/slideLayout" Target="../slideLayouts/slideLayout7.xml"/><Relationship Id="rId4" Type="http://schemas.openxmlformats.org/officeDocument/2006/relationships/image" Target="../media/image5.wmf"/></Relationships>
</file>

<file path=ppt/slides/_rels/slide52.xml.rels><?xml version="1.0" encoding="UTF-8" standalone="yes"?>
<Relationships xmlns="http://schemas.openxmlformats.org/package/2006/relationships"><Relationship Id="rId3" Type="http://schemas.openxmlformats.org/officeDocument/2006/relationships/hyperlink" Target="http://www.niir.org/" TargetMode="External"/><Relationship Id="rId2" Type="http://schemas.openxmlformats.org/officeDocument/2006/relationships/hyperlink" Target="http://www.entrepreneurindia.co/" TargetMode="External"/><Relationship Id="rId1" Type="http://schemas.openxmlformats.org/officeDocument/2006/relationships/slideLayout" Target="../slideLayouts/slideLayout7.xml"/><Relationship Id="rId4" Type="http://schemas.openxmlformats.org/officeDocument/2006/relationships/image" Target="../media/image5.wmf"/></Relationships>
</file>

<file path=ppt/slides/_rels/slide53.xml.rels><?xml version="1.0" encoding="UTF-8" standalone="yes"?>
<Relationships xmlns="http://schemas.openxmlformats.org/package/2006/relationships"><Relationship Id="rId3" Type="http://schemas.openxmlformats.org/officeDocument/2006/relationships/hyperlink" Target="http://www.niir.org/" TargetMode="External"/><Relationship Id="rId2" Type="http://schemas.openxmlformats.org/officeDocument/2006/relationships/hyperlink" Target="http://www.entrepreneurindia.co/" TargetMode="External"/><Relationship Id="rId1" Type="http://schemas.openxmlformats.org/officeDocument/2006/relationships/slideLayout" Target="../slideLayouts/slideLayout7.xml"/><Relationship Id="rId4" Type="http://schemas.openxmlformats.org/officeDocument/2006/relationships/image" Target="../media/image5.wmf"/></Relationships>
</file>

<file path=ppt/slides/_rels/slide54.xml.rels><?xml version="1.0" encoding="UTF-8" standalone="yes"?>
<Relationships xmlns="http://schemas.openxmlformats.org/package/2006/relationships"><Relationship Id="rId3" Type="http://schemas.openxmlformats.org/officeDocument/2006/relationships/hyperlink" Target="http://www.niir.org/" TargetMode="External"/><Relationship Id="rId2" Type="http://schemas.openxmlformats.org/officeDocument/2006/relationships/hyperlink" Target="http://www.entrepreneurindia.co/" TargetMode="External"/><Relationship Id="rId1" Type="http://schemas.openxmlformats.org/officeDocument/2006/relationships/slideLayout" Target="../slideLayouts/slideLayout7.xml"/><Relationship Id="rId4" Type="http://schemas.openxmlformats.org/officeDocument/2006/relationships/image" Target="../media/image5.wmf"/></Relationships>
</file>

<file path=ppt/slides/_rels/slide55.xml.rels><?xml version="1.0" encoding="UTF-8" standalone="yes"?>
<Relationships xmlns="http://schemas.openxmlformats.org/package/2006/relationships"><Relationship Id="rId3" Type="http://schemas.openxmlformats.org/officeDocument/2006/relationships/hyperlink" Target="http://www.niir.org/" TargetMode="External"/><Relationship Id="rId2" Type="http://schemas.openxmlformats.org/officeDocument/2006/relationships/hyperlink" Target="http://www.entrepreneurindia.co/" TargetMode="External"/><Relationship Id="rId1" Type="http://schemas.openxmlformats.org/officeDocument/2006/relationships/slideLayout" Target="../slideLayouts/slideLayout7.xml"/><Relationship Id="rId4" Type="http://schemas.openxmlformats.org/officeDocument/2006/relationships/image" Target="../media/image5.wmf"/></Relationships>
</file>

<file path=ppt/slides/_rels/slide56.xml.rels><?xml version="1.0" encoding="UTF-8" standalone="yes"?>
<Relationships xmlns="http://schemas.openxmlformats.org/package/2006/relationships"><Relationship Id="rId3" Type="http://schemas.openxmlformats.org/officeDocument/2006/relationships/hyperlink" Target="http://www.niir.org/" TargetMode="External"/><Relationship Id="rId2" Type="http://schemas.openxmlformats.org/officeDocument/2006/relationships/hyperlink" Target="http://www.entrepreneurindia.co/" TargetMode="External"/><Relationship Id="rId1" Type="http://schemas.openxmlformats.org/officeDocument/2006/relationships/slideLayout" Target="../slideLayouts/slideLayout7.xml"/><Relationship Id="rId4" Type="http://schemas.openxmlformats.org/officeDocument/2006/relationships/image" Target="../media/image5.wmf"/></Relationships>
</file>

<file path=ppt/slides/_rels/slide57.xml.rels><?xml version="1.0" encoding="UTF-8" standalone="yes"?>
<Relationships xmlns="http://schemas.openxmlformats.org/package/2006/relationships"><Relationship Id="rId3" Type="http://schemas.openxmlformats.org/officeDocument/2006/relationships/hyperlink" Target="http://www.niir.org/" TargetMode="External"/><Relationship Id="rId2" Type="http://schemas.openxmlformats.org/officeDocument/2006/relationships/hyperlink" Target="http://www.entrepreneurindia.co/" TargetMode="External"/><Relationship Id="rId1" Type="http://schemas.openxmlformats.org/officeDocument/2006/relationships/slideLayout" Target="../slideLayouts/slideLayout7.xml"/><Relationship Id="rId4" Type="http://schemas.openxmlformats.org/officeDocument/2006/relationships/image" Target="../media/image5.wmf"/></Relationships>
</file>

<file path=ppt/slides/_rels/slide58.xml.rels><?xml version="1.0" encoding="UTF-8" standalone="yes"?>
<Relationships xmlns="http://schemas.openxmlformats.org/package/2006/relationships"><Relationship Id="rId3" Type="http://schemas.openxmlformats.org/officeDocument/2006/relationships/hyperlink" Target="http://www.entrepreneurindia.co/" TargetMode="External"/><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wmf"/><Relationship Id="rId5" Type="http://schemas.openxmlformats.org/officeDocument/2006/relationships/hyperlink" Target="http://www.niir.org/" TargetMode="External"/><Relationship Id="rId4" Type="http://schemas.openxmlformats.org/officeDocument/2006/relationships/image" Target="../media/image21.jpeg"/></Relationships>
</file>

<file path=ppt/slides/_rels/slide59.xml.rels><?xml version="1.0" encoding="UTF-8" standalone="yes"?>
<Relationships xmlns="http://schemas.openxmlformats.org/package/2006/relationships"><Relationship Id="rId3" Type="http://schemas.openxmlformats.org/officeDocument/2006/relationships/hyperlink" Target="http://www.entrepreneurindia.co/" TargetMode="External"/><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wmf"/><Relationship Id="rId5" Type="http://schemas.openxmlformats.org/officeDocument/2006/relationships/hyperlink" Target="http://www.niir.org/" TargetMode="Externa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hyperlink" Target="http://www.entrepreneurindia.co/" TargetMode="External"/><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hyperlink" Target="https://niir.org/books/" TargetMode="External"/><Relationship Id="rId5" Type="http://schemas.openxmlformats.org/officeDocument/2006/relationships/hyperlink" Target="http://www.niir.org/" TargetMode="External"/><Relationship Id="rId4" Type="http://schemas.openxmlformats.org/officeDocument/2006/relationships/image" Target="../media/image5.wmf"/></Relationships>
</file>

<file path=ppt/slides/_rels/slide60.xml.rels><?xml version="1.0" encoding="UTF-8" standalone="yes"?>
<Relationships xmlns="http://schemas.openxmlformats.org/package/2006/relationships"><Relationship Id="rId3" Type="http://schemas.openxmlformats.org/officeDocument/2006/relationships/hyperlink" Target="http://www.entrepreneurindia.co/" TargetMode="External"/><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wmf"/><Relationship Id="rId5" Type="http://schemas.openxmlformats.org/officeDocument/2006/relationships/hyperlink" Target="http://www.niir.org/" TargetMode="External"/><Relationship Id="rId4" Type="http://schemas.openxmlformats.org/officeDocument/2006/relationships/image" Target="../media/image22.jpeg"/></Relationships>
</file>

<file path=ppt/slides/_rels/slide6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hyperlink" Target="http://www.entrepreneurindia.co/" TargetMode="External"/><Relationship Id="rId7" Type="http://schemas.openxmlformats.org/officeDocument/2006/relationships/image" Target="../media/image5.w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hyperlink" Target="http://www.niir.org/" TargetMode="External"/><Relationship Id="rId5" Type="http://schemas.openxmlformats.org/officeDocument/2006/relationships/hyperlink" Target="https://www.entrepreneurindia.co/client-list" TargetMode="External"/><Relationship Id="rId4" Type="http://schemas.openxmlformats.org/officeDocument/2006/relationships/image" Target="../media/image23.jpeg"/></Relationships>
</file>

<file path=ppt/slides/_rels/slide6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hyperlink" Target="http://www.entrepreneurindia.co/" TargetMode="External"/><Relationship Id="rId7" Type="http://schemas.openxmlformats.org/officeDocument/2006/relationships/image" Target="../media/image5.w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hyperlink" Target="http://www.niir.org/" TargetMode="External"/><Relationship Id="rId5" Type="http://schemas.openxmlformats.org/officeDocument/2006/relationships/image" Target="../media/image25.jpeg"/><Relationship Id="rId4" Type="http://schemas.openxmlformats.org/officeDocument/2006/relationships/image" Target="../media/image24.jpeg"/></Relationships>
</file>

<file path=ppt/slides/_rels/slide63.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audio" Target="../media/audio1.wav"/><Relationship Id="rId3" Type="http://schemas.openxmlformats.org/officeDocument/2006/relationships/hyperlink" Target="http://www.entrepreneurindia.co/" TargetMode="External"/><Relationship Id="rId7" Type="http://schemas.openxmlformats.org/officeDocument/2006/relationships/image" Target="../media/image29.jpeg"/><Relationship Id="rId12" Type="http://schemas.openxmlformats.org/officeDocument/2006/relationships/image" Target="../media/image5.w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hyperlink" Target="http://www.niir.org/" TargetMode="External"/><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64.xml.rels><?xml version="1.0" encoding="UTF-8" standalone="yes"?>
<Relationships xmlns="http://schemas.openxmlformats.org/package/2006/relationships"><Relationship Id="rId3" Type="http://schemas.openxmlformats.org/officeDocument/2006/relationships/hyperlink" Target="http://www.entrepreneurindia.co/" TargetMode="External"/><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wmf"/><Relationship Id="rId5" Type="http://schemas.openxmlformats.org/officeDocument/2006/relationships/hyperlink" Target="http://www.niir.org/" TargetMode="External"/><Relationship Id="rId4" Type="http://schemas.openxmlformats.org/officeDocument/2006/relationships/image" Target="../media/image33.jpeg"/></Relationships>
</file>

<file path=ppt/slides/_rels/slide65.xml.rels><?xml version="1.0" encoding="UTF-8" standalone="yes"?>
<Relationships xmlns="http://schemas.openxmlformats.org/package/2006/relationships"><Relationship Id="rId3" Type="http://schemas.openxmlformats.org/officeDocument/2006/relationships/hyperlink" Target="http://www.entrepreneurindia.co/" TargetMode="External"/><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wmf"/><Relationship Id="rId5" Type="http://schemas.openxmlformats.org/officeDocument/2006/relationships/hyperlink" Target="http://www.niir.org/" TargetMode="External"/><Relationship Id="rId4" Type="http://schemas.openxmlformats.org/officeDocument/2006/relationships/image" Target="../media/image34.jpeg"/></Relationships>
</file>

<file path=ppt/slides/_rels/slide6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hyperlink" Target="http://www.entrepreneurindia.co/" TargetMode="External"/><Relationship Id="rId7" Type="http://schemas.openxmlformats.org/officeDocument/2006/relationships/image" Target="../media/image5.w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hyperlink" Target="http://www.niir.org/" TargetMode="External"/><Relationship Id="rId5" Type="http://schemas.openxmlformats.org/officeDocument/2006/relationships/image" Target="../media/image35.jpeg"/><Relationship Id="rId4" Type="http://schemas.openxmlformats.org/officeDocument/2006/relationships/image" Target="../media/image34.jpeg"/></Relationships>
</file>

<file path=ppt/slides/_rels/slide67.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hyperlink" Target="mailto:npcs.ei@gmail.com" TargetMode="External"/><Relationship Id="rId7" Type="http://schemas.openxmlformats.org/officeDocument/2006/relationships/hyperlink" Target="https://goo.gl/VstWkd" TargetMode="Externa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hyperlink" Target="http://www.niir.org/" TargetMode="External"/><Relationship Id="rId5" Type="http://schemas.openxmlformats.org/officeDocument/2006/relationships/hyperlink" Target="http://www.entrepreneurindia.co/" TargetMode="External"/><Relationship Id="rId10" Type="http://schemas.openxmlformats.org/officeDocument/2006/relationships/audio" Target="../media/audio1.wav"/><Relationship Id="rId4" Type="http://schemas.openxmlformats.org/officeDocument/2006/relationships/hyperlink" Target="mailto:info@entrepreneurindia.co" TargetMode="External"/><Relationship Id="rId9" Type="http://schemas.openxmlformats.org/officeDocument/2006/relationships/image" Target="../media/image20.jpg"/></Relationships>
</file>

<file path=ppt/slides/_rels/slide6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hyperlink" Target="http://www.entrepreneurindia.co/" TargetMode="External"/><Relationship Id="rId3" Type="http://schemas.openxmlformats.org/officeDocument/2006/relationships/hyperlink" Target="https://www.linkedin.com/company/niir-project-consultancy-services" TargetMode="External"/><Relationship Id="rId7" Type="http://schemas.openxmlformats.org/officeDocument/2006/relationships/hyperlink" Target="https://www.pinterest.com/npcsindia/" TargetMode="External"/><Relationship Id="rId12" Type="http://schemas.openxmlformats.org/officeDocument/2006/relationships/image" Target="../media/image40.png"/><Relationship Id="rId1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hyperlink" Target="https://twitter.com/npcs_in" TargetMode="External"/><Relationship Id="rId11" Type="http://schemas.openxmlformats.org/officeDocument/2006/relationships/image" Target="../media/image39.jpeg"/><Relationship Id="rId5" Type="http://schemas.openxmlformats.org/officeDocument/2006/relationships/hyperlink" Target="https://www.youtube.com/user/NIIRproject" TargetMode="External"/><Relationship Id="rId15" Type="http://schemas.openxmlformats.org/officeDocument/2006/relationships/hyperlink" Target="http://www.niir.org/" TargetMode="External"/><Relationship Id="rId10" Type="http://schemas.openxmlformats.org/officeDocument/2006/relationships/image" Target="../media/image38.jpeg"/><Relationship Id="rId4" Type="http://schemas.openxmlformats.org/officeDocument/2006/relationships/hyperlink" Target="https://www.facebook.com/NIIR.ORG" TargetMode="External"/><Relationship Id="rId9" Type="http://schemas.openxmlformats.org/officeDocument/2006/relationships/image" Target="../media/image37.png"/><Relationship Id="rId14" Type="http://schemas.openxmlformats.org/officeDocument/2006/relationships/image" Target="../media/image5.wmf"/></Relationships>
</file>

<file path=ppt/slides/_rels/slide69.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wmf"/><Relationship Id="rId5" Type="http://schemas.openxmlformats.org/officeDocument/2006/relationships/hyperlink" Target="http://www.niir.org/" TargetMode="External"/><Relationship Id="rId4" Type="http://schemas.openxmlformats.org/officeDocument/2006/relationships/hyperlink" Target="http://www.entrepreneurindia.co/"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entrepreneurindia.co/" TargetMode="External"/><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hyperlink" Target="https://www.entrepreneurindia.co/market-research-report" TargetMode="External"/><Relationship Id="rId5" Type="http://schemas.openxmlformats.org/officeDocument/2006/relationships/hyperlink" Target="http://www.niir.org/" TargetMode="External"/><Relationship Id="rId4" Type="http://schemas.openxmlformats.org/officeDocument/2006/relationships/image" Target="../media/image5.wmf"/></Relationships>
</file>

<file path=ppt/slides/_rels/slide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hyperlink" Target="http://www.entrepreneurindia.co/" TargetMode="External"/><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hyperlink" Target="http://www.niir.org/" TargetMode="External"/><Relationship Id="rId4" Type="http://schemas.openxmlformats.org/officeDocument/2006/relationships/image" Target="../media/image5.wmf"/></Relationships>
</file>

<file path=ppt/slides/_rels/slide9.xml.rels><?xml version="1.0" encoding="UTF-8" standalone="yes"?>
<Relationships xmlns="http://schemas.openxmlformats.org/package/2006/relationships"><Relationship Id="rId3" Type="http://schemas.openxmlformats.org/officeDocument/2006/relationships/hyperlink" Target="http://www.entrepreneurindia.co/" TargetMode="External"/><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hyperlink" Target="http://www.niir.org/" TargetMode="External"/><Relationship Id="rId4" Type="http://schemas.openxmlformats.org/officeDocument/2006/relationships/image" Target="../media/image5.wm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617418"/>
            <a:ext cx="2067636" cy="12405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6645" y="0"/>
            <a:ext cx="4235355"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7"/>
              </a:rPr>
              <a:t>www.entrepreneurindia.co</a:t>
            </a:r>
            <a:r>
              <a:rPr lang="en-US" b="1" dirty="0" smtClean="0"/>
              <a:t>   </a:t>
            </a:r>
            <a:endParaRPr lang="en-US" b="1" dirty="0"/>
          </a:p>
        </p:txBody>
      </p:sp>
      <p:pic>
        <p:nvPicPr>
          <p:cNvPr id="4" name="Picture 3"/>
          <p:cNvPicPr/>
          <p:nvPr/>
        </p:nvPicPr>
        <p:blipFill>
          <a:blip r:embed="rId8"/>
          <a:srcRect l="23558" r="23558" b="17814"/>
          <a:stretch>
            <a:fillRect/>
          </a:stretch>
        </p:blipFill>
        <p:spPr bwMode="auto">
          <a:xfrm>
            <a:off x="0" y="0"/>
            <a:ext cx="1214651" cy="532263"/>
          </a:xfrm>
          <a:prstGeom prst="rect">
            <a:avLst/>
          </a:prstGeom>
          <a:noFill/>
          <a:ln w="9525">
            <a:noFill/>
            <a:miter lim="800000"/>
            <a:headEnd/>
            <a:tailEnd/>
          </a:ln>
        </p:spPr>
      </p:pic>
      <p:sp>
        <p:nvSpPr>
          <p:cNvPr id="5" name="Rectangle 4"/>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9"/>
              </a:rPr>
              <a:t>www.niir.org</a:t>
            </a:r>
            <a:r>
              <a:rPr lang="en-US" sz="1350" b="1" dirty="0">
                <a:ln w="1905"/>
                <a:effectLst>
                  <a:innerShdw blurRad="69850" dist="43180" dir="5400000">
                    <a:srgbClr val="000000">
                      <a:alpha val="65000"/>
                    </a:srgbClr>
                  </a:innerShdw>
                </a:effectLst>
              </a:rPr>
              <a:t> </a:t>
            </a:r>
          </a:p>
        </p:txBody>
      </p:sp>
      <p:sp>
        <p:nvSpPr>
          <p:cNvPr id="3" name="Rectangle 2"/>
          <p:cNvSpPr/>
          <p:nvPr/>
        </p:nvSpPr>
        <p:spPr>
          <a:xfrm>
            <a:off x="40943" y="556865"/>
            <a:ext cx="7956645" cy="4729500"/>
          </a:xfrm>
          <a:prstGeom prst="rect">
            <a:avLst/>
          </a:prstGeom>
        </p:spPr>
        <p:txBody>
          <a:bodyPr wrap="square">
            <a:spAutoFit/>
            <a:scene3d>
              <a:camera prst="orthographicFront"/>
              <a:lightRig rig="threePt" dir="t"/>
            </a:scene3d>
            <a:sp3d extrusionH="57150">
              <a:bevelT h="25400" prst="softRound"/>
            </a:sp3d>
          </a:bodyPr>
          <a:lstStyle/>
          <a:p>
            <a:pPr algn="ctr">
              <a:spcAft>
                <a:spcPts val="800"/>
              </a:spcAft>
            </a:pPr>
            <a:r>
              <a:rPr lang="en-US" sz="3600" b="1" dirty="0" smtClean="0">
                <a:ln w="3175">
                  <a:solidFill>
                    <a:schemeClr val="tx1"/>
                  </a:solidFill>
                </a:ln>
                <a:solidFill>
                  <a:srgbClr val="0070C0"/>
                </a:solidFill>
                <a:effectLst/>
                <a:latin typeface="Bookman Old Style" panose="02050604050505020204" pitchFamily="18" charset="0"/>
                <a:ea typeface="Calibri" panose="020F0502020204030204" pitchFamily="34" charset="0"/>
                <a:cs typeface="Times New Roman" panose="02020603050405020304" pitchFamily="18" charset="0"/>
              </a:rPr>
              <a:t>100 Business </a:t>
            </a:r>
            <a:r>
              <a:rPr lang="en-US" sz="3600" b="1" dirty="0">
                <a:ln w="3175">
                  <a:solidFill>
                    <a:schemeClr val="tx1"/>
                  </a:solidFill>
                </a:ln>
                <a:solidFill>
                  <a:srgbClr val="0070C0"/>
                </a:solidFill>
                <a:effectLst/>
                <a:latin typeface="Bookman Old Style" panose="02050604050505020204" pitchFamily="18" charset="0"/>
                <a:ea typeface="Calibri" panose="020F0502020204030204" pitchFamily="34" charset="0"/>
                <a:cs typeface="Times New Roman" panose="02020603050405020304" pitchFamily="18" charset="0"/>
              </a:rPr>
              <a:t>Opportunities in </a:t>
            </a:r>
            <a:endParaRPr lang="en-US" sz="3600" b="1" dirty="0" smtClean="0">
              <a:ln w="3175">
                <a:solidFill>
                  <a:schemeClr val="tx1"/>
                </a:solidFill>
              </a:ln>
              <a:solidFill>
                <a:srgbClr val="0070C0"/>
              </a:solidFill>
              <a:effectLst/>
              <a:latin typeface="Bookman Old Style" panose="02050604050505020204" pitchFamily="18" charset="0"/>
              <a:ea typeface="Calibri" panose="020F0502020204030204" pitchFamily="34" charset="0"/>
              <a:cs typeface="Times New Roman" panose="02020603050405020304" pitchFamily="18" charset="0"/>
            </a:endParaRPr>
          </a:p>
          <a:p>
            <a:pPr algn="ctr">
              <a:spcAft>
                <a:spcPts val="800"/>
              </a:spcAft>
            </a:pPr>
            <a:r>
              <a:rPr lang="en-US" sz="3600" b="1" u="sng" dirty="0" smtClean="0">
                <a:ln w="3175">
                  <a:solidFill>
                    <a:schemeClr val="tx1"/>
                  </a:solidFill>
                </a:ln>
                <a:solidFill>
                  <a:srgbClr val="0070C0"/>
                </a:solidFill>
                <a:effectLst/>
                <a:latin typeface="Bookman Old Style" panose="02050604050505020204" pitchFamily="18" charset="0"/>
                <a:ea typeface="Calibri" panose="020F0502020204030204" pitchFamily="34" charset="0"/>
                <a:cs typeface="Times New Roman" panose="02020603050405020304" pitchFamily="18" charset="0"/>
              </a:rPr>
              <a:t>Odisha </a:t>
            </a:r>
            <a:r>
              <a:rPr lang="en-US" sz="3600" b="1" u="sng" dirty="0">
                <a:ln w="3175">
                  <a:solidFill>
                    <a:schemeClr val="tx1"/>
                  </a:solidFill>
                </a:ln>
                <a:solidFill>
                  <a:srgbClr val="0070C0"/>
                </a:solidFill>
                <a:effectLst/>
                <a:latin typeface="Bookman Old Style" panose="02050604050505020204" pitchFamily="18" charset="0"/>
                <a:ea typeface="Calibri" panose="020F0502020204030204" pitchFamily="34" charset="0"/>
                <a:cs typeface="Times New Roman" panose="02020603050405020304" pitchFamily="18" charset="0"/>
              </a:rPr>
              <a:t>(Orissa</a:t>
            </a:r>
            <a:r>
              <a:rPr lang="en-US" sz="3600" b="1" u="sng" dirty="0" smtClean="0">
                <a:ln w="3175">
                  <a:solidFill>
                    <a:schemeClr val="tx1"/>
                  </a:solidFill>
                </a:ln>
                <a:solidFill>
                  <a:srgbClr val="0070C0"/>
                </a:solidFill>
                <a:effectLst/>
                <a:latin typeface="Bookman Old Style" panose="02050604050505020204" pitchFamily="18" charset="0"/>
                <a:ea typeface="Calibri" panose="020F0502020204030204" pitchFamily="34" charset="0"/>
                <a:cs typeface="Times New Roman" panose="02020603050405020304" pitchFamily="18" charset="0"/>
              </a:rPr>
              <a:t>)</a:t>
            </a:r>
            <a:endParaRPr lang="en-US" sz="3600" b="1" dirty="0" smtClean="0">
              <a:ln w="3175">
                <a:solidFill>
                  <a:schemeClr val="tx1"/>
                </a:solidFill>
              </a:ln>
              <a:solidFill>
                <a:srgbClr val="0070C0"/>
              </a:solidFill>
              <a:effectLst/>
              <a:latin typeface="Bookman Old Style" panose="02050604050505020204" pitchFamily="18" charset="0"/>
              <a:ea typeface="Calibri" panose="020F0502020204030204" pitchFamily="34" charset="0"/>
              <a:cs typeface="Times New Roman" panose="02020603050405020304" pitchFamily="18" charset="0"/>
            </a:endParaRPr>
          </a:p>
          <a:p>
            <a:pPr algn="ctr">
              <a:spcAft>
                <a:spcPts val="800"/>
              </a:spcAft>
            </a:pPr>
            <a:r>
              <a:rPr lang="en-US" sz="3600" b="1" dirty="0" smtClean="0">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Business </a:t>
            </a:r>
            <a:r>
              <a:rPr lang="en-US" sz="3600" b="1" dirty="0">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Ideas for Bhubaneswar, Cuttack, Rourkela, </a:t>
            </a:r>
            <a:r>
              <a:rPr lang="en-US" sz="3600" b="1" dirty="0" err="1">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Brahmapur</a:t>
            </a:r>
            <a:r>
              <a:rPr lang="en-US" sz="3600" b="1" dirty="0">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en-US" sz="3600" b="1" dirty="0" err="1">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Sambalpur</a:t>
            </a:r>
            <a:r>
              <a:rPr lang="en-US" sz="3600" b="1" dirty="0">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 Puri, Balasore, </a:t>
            </a:r>
            <a:r>
              <a:rPr lang="en-US" sz="3600" b="1" dirty="0" err="1">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Bhadrak</a:t>
            </a:r>
            <a:r>
              <a:rPr lang="en-US" sz="3600" b="1" dirty="0">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en-US" sz="3600" b="1" dirty="0" err="1">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Baripada</a:t>
            </a:r>
            <a:r>
              <a:rPr lang="en-US" sz="3600" b="1" dirty="0">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en-US" sz="3600" b="1" dirty="0" err="1">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Jharsuguda</a:t>
            </a:r>
            <a:r>
              <a:rPr lang="en-US" sz="3600" b="1" dirty="0">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en-US" sz="3600" b="1" dirty="0" err="1">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Bargarh</a:t>
            </a:r>
            <a:r>
              <a:rPr lang="en-US" sz="3600" b="1" dirty="0">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en-US" sz="3600" b="1" dirty="0" err="1">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Dhenkanal</a:t>
            </a:r>
            <a:r>
              <a:rPr lang="en-US" sz="3600" b="1" dirty="0">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en-US" sz="3600" b="1" dirty="0" err="1">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Barbil</a:t>
            </a:r>
            <a:r>
              <a:rPr lang="en-US" sz="3600" b="1" dirty="0">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en-US" sz="3600" b="1" dirty="0" err="1">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Angul</a:t>
            </a:r>
            <a:r>
              <a:rPr lang="en-US" sz="3600" b="1" dirty="0">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en-US" sz="3600" b="1" dirty="0" err="1" smtClean="0">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Jajpur</a:t>
            </a:r>
            <a:endParaRPr lang="en-US" sz="3600" dirty="0">
              <a:ln w="3175">
                <a:solidFill>
                  <a:schemeClr val="tx1"/>
                </a:solid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67636" y="5610596"/>
            <a:ext cx="2796025" cy="12474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63661" y="5617419"/>
            <a:ext cx="3092984" cy="12337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11152933" y="-142803"/>
            <a:ext cx="1039067" cy="463525"/>
          </a:xfrm>
          <a:prstGeom prst="rect">
            <a:avLst/>
          </a:prstGeom>
        </p:spPr>
        <p:txBody>
          <a:bodyPr wrap="none">
            <a:spAutoFit/>
          </a:bodyPr>
          <a:lstStyle/>
          <a:p>
            <a:pPr algn="just">
              <a:lnSpc>
                <a:spcPct val="150000"/>
              </a:lnSpc>
              <a:spcAft>
                <a:spcPts val="800"/>
              </a:spcAft>
            </a:pPr>
            <a:r>
              <a:rPr lang="en-US"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Y-1666</a:t>
            </a:r>
            <a:endParaRPr lang="en-US"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Niir logo animation 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0" y="0"/>
            <a:ext cx="12192000" cy="6858000"/>
          </a:xfrm>
          <a:prstGeom prst="rect">
            <a:avLst/>
          </a:prstGeom>
        </p:spPr>
      </p:pic>
    </p:spTree>
    <p:extLst>
      <p:ext uri="{BB962C8B-B14F-4D97-AF65-F5344CB8AC3E}">
        <p14:creationId xmlns:p14="http://schemas.microsoft.com/office/powerpoint/2010/main" val="3661247985"/>
      </p:ext>
    </p:extLst>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3"/>
              </a:rPr>
              <a:t>www.entrepreneurindia.co</a:t>
            </a:r>
            <a:r>
              <a:rPr lang="en-US" b="1" dirty="0" smtClean="0"/>
              <a:t>   </a:t>
            </a:r>
            <a:endParaRPr lang="en-US" b="1" dirty="0"/>
          </a:p>
        </p:txBody>
      </p:sp>
      <p:pic>
        <p:nvPicPr>
          <p:cNvPr id="4" name="Picture 3"/>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5" name="Rectangle 4"/>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t="5781" b="5505"/>
          <a:stretch/>
        </p:blipFill>
        <p:spPr>
          <a:xfrm>
            <a:off x="156689" y="736977"/>
            <a:ext cx="7811590" cy="3029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247" y="3971494"/>
            <a:ext cx="3267075" cy="1400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17676451"/>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8" name="drumroll.wav"/>
          </p:stSnd>
        </p:sndAc>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18365" y="245663"/>
            <a:ext cx="11737074" cy="6350456"/>
          </a:xfrm>
          <a:prstGeom prst="rect">
            <a:avLst/>
          </a:prstGeom>
          <a:solidFill>
            <a:schemeClr val="bg1"/>
          </a:solidFill>
          <a:ln w="28575">
            <a:solidFill>
              <a:schemeClr val="tx1"/>
            </a:solidFill>
          </a:ln>
        </p:spPr>
        <p:txBody>
          <a:bodyPr wrap="square">
            <a:spAutoFit/>
          </a:bodyPr>
          <a:lstStyle/>
          <a:p>
            <a:pPr algn="ctr">
              <a:lnSpc>
                <a:spcPct val="150000"/>
              </a:lnSpc>
              <a:spcAft>
                <a:spcPts val="800"/>
              </a:spcAft>
            </a:pPr>
            <a:r>
              <a:rPr lang="en-US" sz="2400" b="1" u="sng"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Ease of Doing Business</a:t>
            </a:r>
            <a:endParaRPr lang="en-US" sz="2400" u="sng"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dirty="0">
                <a:latin typeface="Bookman Old Style" panose="02050604050505020204" pitchFamily="18" charset="0"/>
                <a:ea typeface="Calibri" panose="020F0502020204030204" pitchFamily="34" charset="0"/>
                <a:cs typeface="Times New Roman" panose="02020603050405020304" pitchFamily="18" charset="0"/>
              </a:rPr>
              <a:t>District Industrial Centers (DIC) shall act as the nodal agency for promotion of MSME in the State</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dirty="0">
                <a:latin typeface="Bookman Old Style" panose="02050604050505020204" pitchFamily="18" charset="0"/>
                <a:ea typeface="Calibri" panose="020F0502020204030204" pitchFamily="34" charset="0"/>
                <a:cs typeface="Times New Roman" panose="02020603050405020304" pitchFamily="18" charset="0"/>
              </a:rPr>
              <a:t>Single Window Clearance &amp; Online Combined Application Form (CAF) to facilitate time bound clearances to investment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dirty="0">
                <a:latin typeface="Bookman Old Style" panose="02050604050505020204" pitchFamily="18" charset="0"/>
                <a:ea typeface="Calibri" panose="020F0502020204030204" pitchFamily="34" charset="0"/>
                <a:cs typeface="Times New Roman" panose="02020603050405020304" pitchFamily="18" charset="0"/>
              </a:rPr>
              <a:t>District Level Single Window Clearance Authority shall assess &amp; recommend the requirement of land</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dirty="0">
                <a:latin typeface="Bookman Old Style" panose="02050604050505020204" pitchFamily="18" charset="0"/>
                <a:ea typeface="Calibri" panose="020F0502020204030204" pitchFamily="34" charset="0"/>
                <a:cs typeface="Times New Roman" panose="02020603050405020304" pitchFamily="18" charset="0"/>
              </a:rPr>
              <a:t>The DICs shall be strengthened and revitalized to eliminate the existing bottlenecks and facilitate smooth functioning to address the needs of the investors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dirty="0">
                <a:latin typeface="Bookman Old Style" panose="02050604050505020204" pitchFamily="18" charset="0"/>
                <a:ea typeface="Calibri" panose="020F0502020204030204" pitchFamily="34" charset="0"/>
                <a:cs typeface="Times New Roman" panose="02020603050405020304" pitchFamily="18" charset="0"/>
              </a:rPr>
              <a:t>Online disbursement of incentives mechanism shall be developed and the applicable incentives shall be disbursed in time bound </a:t>
            </a:r>
            <a:r>
              <a:rPr lang="en-US" dirty="0" smtClean="0">
                <a:latin typeface="Bookman Old Style" panose="02050604050505020204" pitchFamily="18" charset="0"/>
                <a:ea typeface="Calibri" panose="020F0502020204030204" pitchFamily="34" charset="0"/>
                <a:cs typeface="Times New Roman" panose="02020603050405020304" pitchFamily="18" charset="0"/>
              </a:rPr>
              <a:t>manner</a:t>
            </a:r>
          </a:p>
          <a:p>
            <a:pPr algn="just">
              <a:lnSpc>
                <a:spcPct val="150000"/>
              </a:lnSpc>
              <a:spcAft>
                <a:spcPts val="800"/>
              </a:spcAft>
            </a:pPr>
            <a:r>
              <a:rPr lang="en-US" dirty="0">
                <a:latin typeface="Bookman Old Style" panose="02050604050505020204" pitchFamily="18" charset="0"/>
                <a:ea typeface="Calibri" panose="020F0502020204030204" pitchFamily="34" charset="0"/>
                <a:cs typeface="Times New Roman" panose="02020603050405020304" pitchFamily="18" charset="0"/>
              </a:rPr>
              <a:t>An online platform shall also be facilitated for the investors to lodge grievances. A team at the state level headed by the Secretary, MSME Department shall monitor all the grievances lodged, and the action taken on the grievances</a:t>
            </a:r>
            <a:r>
              <a:rPr lang="en-US" dirty="0" smtClean="0">
                <a:latin typeface="Bookman Old Style" panose="02050604050505020204" pitchFamily="18" charset="0"/>
                <a:ea typeface="Calibri" panose="020F0502020204030204" pitchFamily="34" charset="0"/>
                <a:cs typeface="Times New Roman" panose="02020603050405020304" pitchFamily="18" charset="0"/>
              </a:rPr>
              <a:t>.</a:t>
            </a:r>
          </a:p>
          <a:p>
            <a:pPr algn="just">
              <a:lnSpc>
                <a:spcPct val="150000"/>
              </a:lnSpc>
              <a:spcAft>
                <a:spcPts val="800"/>
              </a:spcAft>
            </a:pPr>
            <a:r>
              <a:rPr lang="en-US" b="1" dirty="0"/>
              <a:t>Project: - </a:t>
            </a:r>
            <a:r>
              <a:rPr lang="en-US" b="1" dirty="0">
                <a:hlinkClick r:id="rId3"/>
              </a:rPr>
              <a:t>Which Business is best in Odisha (Orissa)?</a:t>
            </a:r>
            <a:endParaRPr lang="en-US" dirty="0"/>
          </a:p>
        </p:txBody>
      </p:sp>
      <p:sp>
        <p:nvSpPr>
          <p:cNvPr id="12" name="Rectangle 11"/>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4"/>
              </a:rPr>
              <a:t>www.entrepreneurindia.co</a:t>
            </a:r>
            <a:r>
              <a:rPr lang="en-US" b="1" dirty="0" smtClean="0"/>
              <a:t>   </a:t>
            </a:r>
            <a:endParaRPr lang="en-US" b="1" dirty="0"/>
          </a:p>
        </p:txBody>
      </p:sp>
      <p:pic>
        <p:nvPicPr>
          <p:cNvPr id="4" name="Picture 3"/>
          <p:cNvPicPr/>
          <p:nvPr/>
        </p:nvPicPr>
        <p:blipFill>
          <a:blip r:embed="rId5"/>
          <a:srcRect l="23558" r="23558" b="17814"/>
          <a:stretch>
            <a:fillRect/>
          </a:stretch>
        </p:blipFill>
        <p:spPr bwMode="auto">
          <a:xfrm>
            <a:off x="0" y="0"/>
            <a:ext cx="1214651" cy="532263"/>
          </a:xfrm>
          <a:prstGeom prst="rect">
            <a:avLst/>
          </a:prstGeom>
          <a:noFill/>
          <a:ln w="9525">
            <a:noFill/>
            <a:miter lim="800000"/>
            <a:headEnd/>
            <a:tailEnd/>
          </a:ln>
        </p:spPr>
      </p:pic>
      <p:sp>
        <p:nvSpPr>
          <p:cNvPr id="5" name="Rectangle 4"/>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6"/>
              </a:rPr>
              <a:t>www.niir.org</a:t>
            </a:r>
            <a:r>
              <a:rPr lang="en-US" sz="1350" b="1" dirty="0">
                <a:ln w="1905"/>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3607051375"/>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7" name="drumroll.wav"/>
          </p:stSnd>
        </p:sndAc>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18364" y="375315"/>
            <a:ext cx="11805314" cy="587277"/>
          </a:xfrm>
          <a:prstGeom prst="rect">
            <a:avLst/>
          </a:prstGeom>
          <a:solidFill>
            <a:schemeClr val="bg1"/>
          </a:solidFill>
          <a:ln w="28575">
            <a:solidFill>
              <a:schemeClr val="tx1"/>
            </a:solidFill>
          </a:ln>
        </p:spPr>
        <p:txBody>
          <a:bodyPr wrap="square">
            <a:spAutoFit/>
          </a:bodyPr>
          <a:lstStyle/>
          <a:p>
            <a:pPr algn="ctr">
              <a:lnSpc>
                <a:spcPct val="150000"/>
              </a:lnSpc>
              <a:spcAft>
                <a:spcPts val="800"/>
              </a:spcAft>
            </a:pPr>
            <a:r>
              <a:rPr lang="en-US" sz="2400"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Priority Sector Means–Industrial Units Fall Within Following Categories:</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3"/>
              </a:rPr>
              <a:t>www.entrepreneurindia.co</a:t>
            </a:r>
            <a:r>
              <a:rPr lang="en-US" b="1" dirty="0" smtClean="0"/>
              <a:t>   </a:t>
            </a:r>
            <a:endParaRPr lang="en-US" b="1" dirty="0"/>
          </a:p>
        </p:txBody>
      </p:sp>
      <p:pic>
        <p:nvPicPr>
          <p:cNvPr id="4" name="Picture 3"/>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5" name="Rectangle 4"/>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pic>
        <p:nvPicPr>
          <p:cNvPr id="6" name="table"/>
          <p:cNvPicPr/>
          <p:nvPr/>
        </p:nvPicPr>
        <p:blipFill rotWithShape="1">
          <a:blip r:embed="rId6"/>
          <a:srcRect t="6106"/>
          <a:stretch/>
        </p:blipFill>
        <p:spPr bwMode="auto">
          <a:xfrm>
            <a:off x="218364" y="1136412"/>
            <a:ext cx="11805314" cy="53522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93158996"/>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7" name="drumroll.wav"/>
          </p:st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3"/>
              </a:rPr>
              <a:t>www.entrepreneurindia.co</a:t>
            </a:r>
            <a:r>
              <a:rPr lang="en-US" b="1" dirty="0" smtClean="0"/>
              <a:t>   </a:t>
            </a:r>
            <a:endParaRPr lang="en-US" b="1" dirty="0"/>
          </a:p>
        </p:txBody>
      </p:sp>
      <p:pic>
        <p:nvPicPr>
          <p:cNvPr id="4" name="Picture 3"/>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5" name="Rectangle 4"/>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
        <p:nvSpPr>
          <p:cNvPr id="2" name="Rectangle 1"/>
          <p:cNvSpPr/>
          <p:nvPr/>
        </p:nvSpPr>
        <p:spPr>
          <a:xfrm>
            <a:off x="1456371" y="266131"/>
            <a:ext cx="8815234" cy="646331"/>
          </a:xfrm>
          <a:prstGeom prst="rect">
            <a:avLst/>
          </a:prstGeom>
          <a:solidFill>
            <a:schemeClr val="bg1"/>
          </a:solidFill>
          <a:ln w="28575">
            <a:solidFill>
              <a:schemeClr val="tx1"/>
            </a:solidFill>
          </a:ln>
        </p:spPr>
        <p:txBody>
          <a:bodyPr wrap="none">
            <a:spAutoFit/>
          </a:bodyPr>
          <a:lstStyle/>
          <a:p>
            <a:pPr algn="just">
              <a:lnSpc>
                <a:spcPct val="150000"/>
              </a:lnSpc>
              <a:spcAft>
                <a:spcPts val="800"/>
              </a:spcAft>
            </a:pPr>
            <a:r>
              <a:rPr lang="en-US" sz="2400"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Project Opportunities/Investment in Odisha (Orissa):-</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13900" y="1018485"/>
            <a:ext cx="11586948" cy="5078313"/>
          </a:xfrm>
          <a:prstGeom prst="rect">
            <a:avLst/>
          </a:prstGeom>
          <a:solidFill>
            <a:schemeClr val="bg1"/>
          </a:solidFill>
          <a:ln w="28575">
            <a:solidFill>
              <a:schemeClr val="tx1"/>
            </a:solidFill>
          </a:ln>
        </p:spPr>
        <p:txBody>
          <a:bodyPr wrap="square">
            <a:spAutoFit/>
          </a:bodyPr>
          <a:lstStyle/>
          <a:p>
            <a:pPr marL="285750" marR="0" lvl="0" indent="-285750" algn="just">
              <a:lnSpc>
                <a:spcPct val="20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6"/>
              </a:rPr>
              <a:t>Biodegradable Plastic Pellets • Corn Starch Thermoplastic &amp; Polyvinyl Alcohol •</a:t>
            </a:r>
            <a:r>
              <a:rPr lang="en-US" u="sng" dirty="0" err="1">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6"/>
              </a:rPr>
              <a:t>pbat</a:t>
            </a: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6"/>
              </a:rPr>
              <a:t> &amp; Corn Starch Thermoplastic •</a:t>
            </a:r>
            <a:r>
              <a:rPr lang="en-US" u="sng" dirty="0" err="1">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6"/>
              </a:rPr>
              <a:t>pla</a:t>
            </a: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6"/>
              </a:rPr>
              <a:t> + </a:t>
            </a:r>
            <a:r>
              <a:rPr lang="en-US" u="sng" dirty="0" err="1">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6"/>
              </a:rPr>
              <a:t>Pbat</a:t>
            </a: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6"/>
              </a:rPr>
              <a:t> + Corn Starch Thermoplastic •</a:t>
            </a:r>
            <a:r>
              <a:rPr lang="en-US" u="sng" dirty="0" err="1">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6"/>
              </a:rPr>
              <a:t>pla</a:t>
            </a: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6"/>
              </a:rPr>
              <a:t> + </a:t>
            </a:r>
            <a:r>
              <a:rPr lang="en-US" u="sng" dirty="0" err="1">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6"/>
              </a:rPr>
              <a:t>Pbat</a:t>
            </a: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6"/>
              </a:rPr>
              <a:t> + Caco3</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lnSpc>
                <a:spcPct val="20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7"/>
              </a:rPr>
              <a:t>Bio-degradable Plates From Areca Nuts Tree Leaf, Barks And Bamboo</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lnSpc>
                <a:spcPct val="20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8"/>
              </a:rPr>
              <a:t>Biodegradable Disposable Cups And Plates Using Sugarcane Bagasse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lnSpc>
                <a:spcPct val="20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9"/>
              </a:rPr>
              <a:t>Biodegradable Plastic Products (bags, Plates &amp; Glasses)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lnSpc>
                <a:spcPct val="20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0"/>
              </a:rPr>
              <a:t>Biogas Production</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lnSpc>
                <a:spcPct val="20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1"/>
              </a:rPr>
              <a:t>Biogas Power Plant From Cow Dung</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lnSpc>
                <a:spcPct val="20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2"/>
              </a:rPr>
              <a:t>Biomass Gasification Power Plant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lnSpc>
                <a:spcPct val="20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3"/>
              </a:rPr>
              <a:t>Biofertilizer From Cotton Seed </a:t>
            </a:r>
            <a:r>
              <a:rPr lang="en-US" u="sng" dirty="0" smtClean="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3"/>
              </a:rPr>
              <a:t>Cake</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878364"/>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14" name="drumroll.wav"/>
          </p:stSnd>
        </p:sndAc>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3"/>
              </a:rPr>
              <a:t>www.entrepreneurindia.co</a:t>
            </a:r>
            <a:r>
              <a:rPr lang="en-US" b="1" dirty="0" smtClean="0"/>
              <a:t>   </a:t>
            </a:r>
            <a:endParaRPr lang="en-US" b="1" dirty="0"/>
          </a:p>
        </p:txBody>
      </p:sp>
      <p:pic>
        <p:nvPicPr>
          <p:cNvPr id="4" name="Picture 3"/>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5" name="Rectangle 4"/>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
        <p:nvSpPr>
          <p:cNvPr id="2" name="Rectangle 1"/>
          <p:cNvSpPr/>
          <p:nvPr/>
        </p:nvSpPr>
        <p:spPr>
          <a:xfrm>
            <a:off x="259308" y="764764"/>
            <a:ext cx="11764370" cy="5553828"/>
          </a:xfrm>
          <a:prstGeom prst="rect">
            <a:avLst/>
          </a:prstGeom>
          <a:solidFill>
            <a:schemeClr val="bg1"/>
          </a:solidFill>
          <a:ln w="28575">
            <a:solidFill>
              <a:schemeClr val="tx1"/>
            </a:solidFill>
          </a:ln>
        </p:spPr>
        <p:txBody>
          <a:bodyPr wrap="square">
            <a:spAutoFit/>
          </a:bodyPr>
          <a:lstStyle/>
          <a:p>
            <a:pPr marL="285750" marR="0" lvl="0" indent="-285750" algn="just">
              <a:lnSpc>
                <a:spcPct val="20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6"/>
              </a:rPr>
              <a:t>Bagasse Based Cogeneration Power Plant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lnSpc>
                <a:spcPct val="20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7"/>
              </a:rPr>
              <a:t>Biomass Power Generation Plant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lnSpc>
                <a:spcPct val="20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8"/>
              </a:rPr>
              <a:t>Caramel Color</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lnSpc>
                <a:spcPct val="20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9"/>
              </a:rPr>
              <a:t>Card &amp; Gray Board from Pulp and Waste Paper</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lnSpc>
                <a:spcPct val="20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0"/>
              </a:rPr>
              <a:t>Cashew Processing</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lnSpc>
                <a:spcPct val="20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1"/>
              </a:rPr>
              <a:t>Chocolate, Toffee And Candy Industry</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lnSpc>
                <a:spcPct val="20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2"/>
              </a:rPr>
              <a:t>Cattle Feed</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lnSpc>
                <a:spcPct val="20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3"/>
              </a:rPr>
              <a:t>Cellulose Acetate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lnSpc>
                <a:spcPct val="20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4"/>
              </a:rPr>
              <a:t>Cement Plant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lnSpc>
                <a:spcPct val="200000"/>
              </a:lnSpc>
              <a:spcBef>
                <a:spcPts val="0"/>
              </a:spcBef>
              <a:spcAft>
                <a:spcPts val="80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5"/>
              </a:rPr>
              <a:t>Copper Melting and Copper Ingot Rolling with Copper Wire Drawing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9821240"/>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16" name="drumroll.wav"/>
          </p:stSnd>
        </p:sndAc>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3"/>
              </a:rPr>
              <a:t>www.entrepreneurindia.co</a:t>
            </a:r>
            <a:r>
              <a:rPr lang="en-US" b="1" dirty="0" smtClean="0"/>
              <a:t>   </a:t>
            </a:r>
            <a:endParaRPr lang="en-US" b="1" dirty="0"/>
          </a:p>
        </p:txBody>
      </p:sp>
      <p:pic>
        <p:nvPicPr>
          <p:cNvPr id="4" name="Picture 3"/>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5" name="Rectangle 4"/>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
        <p:nvSpPr>
          <p:cNvPr id="2" name="Rectangle 1"/>
          <p:cNvSpPr/>
          <p:nvPr/>
        </p:nvSpPr>
        <p:spPr>
          <a:xfrm>
            <a:off x="272955" y="713940"/>
            <a:ext cx="11682483" cy="4626908"/>
          </a:xfrm>
          <a:prstGeom prst="rect">
            <a:avLst/>
          </a:prstGeom>
          <a:solidFill>
            <a:schemeClr val="bg1"/>
          </a:solidFill>
          <a:ln w="28575">
            <a:solidFill>
              <a:schemeClr val="tx1"/>
            </a:solidFill>
          </a:ln>
        </p:spPr>
        <p:txBody>
          <a:bodyPr wrap="square">
            <a:spAutoFit/>
          </a:bodyPr>
          <a:lstStyle/>
          <a:p>
            <a:pPr marL="285750" marR="0" lvl="0" indent="-285750" algn="just">
              <a:lnSpc>
                <a:spcPct val="20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6"/>
              </a:rPr>
              <a:t>Corn Flakes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lnSpc>
                <a:spcPct val="20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7"/>
              </a:rPr>
              <a:t>Crude Rubber Processing</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lnSpc>
                <a:spcPct val="200000"/>
              </a:lnSpc>
              <a:spcBef>
                <a:spcPts val="0"/>
              </a:spcBef>
              <a:spcAft>
                <a:spcPts val="0"/>
              </a:spcAft>
              <a:buFont typeface="Wingdings" panose="05000000000000000000" pitchFamily="2" charset="2"/>
              <a:buChar char="Ø"/>
            </a:pPr>
            <a:r>
              <a:rPr lang="en-US" dirty="0">
                <a:latin typeface="Bookman Old Style" panose="02050604050505020204" pitchFamily="18" charset="0"/>
                <a:ea typeface="Calibri" panose="020F0502020204030204" pitchFamily="34" charset="0"/>
                <a:cs typeface="Times New Roman" panose="02020603050405020304" pitchFamily="18" charset="0"/>
              </a:rPr>
              <a:t>Caps and Closures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lnSpc>
                <a:spcPct val="200000"/>
              </a:lnSpc>
              <a:spcBef>
                <a:spcPts val="0"/>
              </a:spcBef>
              <a:spcAft>
                <a:spcPts val="0"/>
              </a:spcAft>
              <a:buFont typeface="Wingdings" panose="05000000000000000000" pitchFamily="2" charset="2"/>
              <a:buChar char="Ø"/>
            </a:pPr>
            <a:r>
              <a:rPr lang="en-US" dirty="0">
                <a:latin typeface="Bookman Old Style" panose="02050604050505020204" pitchFamily="18" charset="0"/>
                <a:ea typeface="Calibri" panose="020F0502020204030204" pitchFamily="34" charset="0"/>
                <a:cs typeface="Times New Roman" panose="02020603050405020304" pitchFamily="18" charset="0"/>
              </a:rPr>
              <a:t>Centralized Metal Testing Laboratory</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lnSpc>
                <a:spcPct val="200000"/>
              </a:lnSpc>
              <a:spcBef>
                <a:spcPts val="0"/>
              </a:spcBef>
              <a:spcAft>
                <a:spcPts val="0"/>
              </a:spcAft>
              <a:buFont typeface="Wingdings" panose="05000000000000000000" pitchFamily="2" charset="2"/>
              <a:buChar char="Ø"/>
            </a:pPr>
            <a:r>
              <a:rPr lang="en-US" dirty="0">
                <a:latin typeface="Bookman Old Style" panose="02050604050505020204" pitchFamily="18" charset="0"/>
                <a:ea typeface="Calibri" panose="020F0502020204030204" pitchFamily="34" charset="0"/>
                <a:cs typeface="Times New Roman" panose="02020603050405020304" pitchFamily="18" charset="0"/>
              </a:rPr>
              <a:t>Combs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lnSpc>
                <a:spcPct val="20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8"/>
              </a:rPr>
              <a:t>Chocolate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lnSpc>
                <a:spcPct val="200000"/>
              </a:lnSpc>
              <a:spcBef>
                <a:spcPts val="0"/>
              </a:spcBef>
              <a:spcAft>
                <a:spcPts val="80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9"/>
              </a:rPr>
              <a:t>Chicken/mutton (sheep Meat) </a:t>
            </a:r>
            <a:r>
              <a:rPr lang="en-US" u="sng" dirty="0" smtClean="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9"/>
              </a:rPr>
              <a:t>Processing</a:t>
            </a:r>
            <a:endParaRPr lang="en-US" u="sng" dirty="0" smtClean="0">
              <a:solidFill>
                <a:srgbClr val="0563C1"/>
              </a:solidFill>
              <a:latin typeface="Bookman Old Style" panose="02050604050505020204" pitchFamily="18" charset="0"/>
              <a:ea typeface="Calibri" panose="020F0502020204030204" pitchFamily="34" charset="0"/>
              <a:cs typeface="Times New Roman" panose="02020603050405020304" pitchFamily="18" charset="0"/>
            </a:endParaRPr>
          </a:p>
          <a:p>
            <a:pPr marL="285750" marR="0" lvl="0" indent="-285750" algn="just">
              <a:lnSpc>
                <a:spcPct val="200000"/>
              </a:lnSpc>
              <a:spcBef>
                <a:spcPts val="0"/>
              </a:spcBef>
              <a:spcAft>
                <a:spcPts val="800"/>
              </a:spcAft>
              <a:buFont typeface="Wingdings" panose="05000000000000000000" pitchFamily="2" charset="2"/>
              <a:buChar char="Ø"/>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0343454"/>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11" name="drumroll.wav"/>
          </p:stSnd>
        </p:sndAc>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86603" y="569881"/>
            <a:ext cx="11668835" cy="5909310"/>
          </a:xfrm>
          <a:prstGeom prst="rect">
            <a:avLst/>
          </a:prstGeom>
          <a:solidFill>
            <a:schemeClr val="bg1"/>
          </a:solidFill>
          <a:ln w="28575">
            <a:solidFill>
              <a:schemeClr val="tx1"/>
            </a:solidFill>
          </a:ln>
        </p:spPr>
        <p:txBody>
          <a:bodyPr wrap="square">
            <a:spAutoFit/>
          </a:bodyPr>
          <a:lstStyle/>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3"/>
              </a:rPr>
              <a:t>Cake Gel (cake Improver)</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4"/>
              </a:rPr>
              <a:t>Calcium Propionate - Manufacturing Plant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5"/>
              </a:rPr>
              <a:t>Cattle Breeding &amp; Dairy Farming To Produce Milk</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6"/>
              </a:rPr>
              <a:t>Chocolate &amp; Confectionery</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7"/>
              </a:rPr>
              <a:t>Chewing Gum - Manufacturing Plant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8"/>
              </a:rPr>
              <a:t>Cold Storage (fruits &amp; Vegetables)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9"/>
              </a:rPr>
              <a:t>Cold Storage For Potatoes &amp; Mahua</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0"/>
              </a:rPr>
              <a:t>Cake Gel (cake Improver)</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1"/>
              </a:rPr>
              <a:t>Cold Storage With Ice Plant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2"/>
              </a:rPr>
              <a:t>Cold Storage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3"/>
              </a:rPr>
              <a:t>Controlled Atmosphere Cold Storage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4"/>
              </a:rPr>
              <a:t>Cold Storage (shrimp &amp; Agricultural Products)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5"/>
              </a:rPr>
              <a:t>Co-generation Power Plant Based On Bagasse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6"/>
              </a:rPr>
              <a:t>Compressed Biogas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17"/>
              </a:rPr>
              <a:t>www.entrepreneurindia.co</a:t>
            </a:r>
            <a:r>
              <a:rPr lang="en-US" b="1" dirty="0" smtClean="0"/>
              <a:t>   </a:t>
            </a:r>
            <a:endParaRPr lang="en-US" b="1" dirty="0"/>
          </a:p>
        </p:txBody>
      </p:sp>
      <p:pic>
        <p:nvPicPr>
          <p:cNvPr id="4" name="Picture 3"/>
          <p:cNvPicPr/>
          <p:nvPr/>
        </p:nvPicPr>
        <p:blipFill>
          <a:blip r:embed="rId18"/>
          <a:srcRect l="23558" r="23558" b="17814"/>
          <a:stretch>
            <a:fillRect/>
          </a:stretch>
        </p:blipFill>
        <p:spPr bwMode="auto">
          <a:xfrm>
            <a:off x="0" y="0"/>
            <a:ext cx="1214651" cy="532263"/>
          </a:xfrm>
          <a:prstGeom prst="rect">
            <a:avLst/>
          </a:prstGeom>
          <a:noFill/>
          <a:ln w="9525">
            <a:noFill/>
            <a:miter lim="800000"/>
            <a:headEnd/>
            <a:tailEnd/>
          </a:ln>
        </p:spPr>
      </p:pic>
      <p:sp>
        <p:nvSpPr>
          <p:cNvPr id="5" name="Rectangle 4"/>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19"/>
              </a:rPr>
              <a:t>www.niir.org</a:t>
            </a:r>
            <a:r>
              <a:rPr lang="en-US" sz="1350" b="1" dirty="0">
                <a:ln w="1905"/>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431895464"/>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20" name="drumroll.wav"/>
          </p:stSnd>
        </p:sndAc>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3"/>
              </a:rPr>
              <a:t>www.entrepreneurindia.co</a:t>
            </a:r>
            <a:r>
              <a:rPr lang="en-US" b="1" dirty="0" smtClean="0"/>
              <a:t>   </a:t>
            </a:r>
            <a:endParaRPr lang="en-US" b="1" dirty="0"/>
          </a:p>
        </p:txBody>
      </p:sp>
      <p:pic>
        <p:nvPicPr>
          <p:cNvPr id="4" name="Picture 3"/>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5" name="Rectangle 4"/>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
        <p:nvSpPr>
          <p:cNvPr id="2" name="Rectangle 1"/>
          <p:cNvSpPr/>
          <p:nvPr/>
        </p:nvSpPr>
        <p:spPr>
          <a:xfrm>
            <a:off x="245659" y="732347"/>
            <a:ext cx="11805314" cy="5493812"/>
          </a:xfrm>
          <a:prstGeom prst="rect">
            <a:avLst/>
          </a:prstGeom>
          <a:solidFill>
            <a:schemeClr val="bg1"/>
          </a:solidFill>
          <a:ln w="28575">
            <a:solidFill>
              <a:schemeClr val="tx1"/>
            </a:solidFill>
          </a:ln>
        </p:spPr>
        <p:txBody>
          <a:bodyPr wrap="square">
            <a:spAutoFit/>
          </a:bodyPr>
          <a:lstStyle/>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6"/>
              </a:rPr>
              <a:t>Captive Power Plant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7"/>
              </a:rPr>
              <a:t>Ciprofloxacin</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8"/>
              </a:rPr>
              <a:t>Ciprofloxacin </a:t>
            </a:r>
            <a:r>
              <a:rPr lang="en-US" u="sng" dirty="0" err="1">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8"/>
              </a:rPr>
              <a:t>Hcl</a:t>
            </a: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8"/>
              </a:rPr>
              <a:t> –</a:t>
            </a:r>
            <a:r>
              <a:rPr lang="en-US" u="sng" dirty="0" err="1">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8"/>
              </a:rPr>
              <a:t>cipro</a:t>
            </a: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8"/>
              </a:rPr>
              <a:t> - Manufacturing Plant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9"/>
              </a:rPr>
              <a:t>Dextrose Powder</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0"/>
              </a:rPr>
              <a:t>Disposable Plastic Syringes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dirty="0">
                <a:latin typeface="Bookman Old Style" panose="02050604050505020204" pitchFamily="18" charset="0"/>
                <a:ea typeface="Calibri" panose="020F0502020204030204" pitchFamily="34" charset="0"/>
                <a:cs typeface="Times New Roman" panose="02020603050405020304" pitchFamily="18" charset="0"/>
              </a:rPr>
              <a:t>Disposable Caps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1"/>
              </a:rPr>
              <a:t>Disposable Surgical Face Mask &amp; N95 Masks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2"/>
              </a:rPr>
              <a:t>Disposable Nitrile Gloves (powder Free)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3"/>
              </a:rPr>
              <a:t>Dairy Farming With Power Plant Based On Dung</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4"/>
              </a:rPr>
              <a:t>Dairy Farming , Milk Products With Cow Urine Processing And Biogas Plant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5"/>
              </a:rPr>
              <a:t>Egg Powder</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6"/>
              </a:rPr>
              <a:t>Electronics (E-Waste, E-Scrap) Recycling Plant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7"/>
              </a:rPr>
              <a:t>Energy Bar</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0232655"/>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18" name="drumroll.wav"/>
          </p:stSnd>
        </p:sndAc>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3"/>
              </a:rPr>
              <a:t>www.entrepreneurindia.co</a:t>
            </a:r>
            <a:r>
              <a:rPr lang="en-US" b="1" dirty="0" smtClean="0"/>
              <a:t>   </a:t>
            </a:r>
            <a:endParaRPr lang="en-US" b="1" dirty="0"/>
          </a:p>
        </p:txBody>
      </p:sp>
      <p:pic>
        <p:nvPicPr>
          <p:cNvPr id="4" name="Picture 3"/>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5" name="Rectangle 4"/>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
        <p:nvSpPr>
          <p:cNvPr id="2" name="Rectangle 1"/>
          <p:cNvSpPr/>
          <p:nvPr/>
        </p:nvSpPr>
        <p:spPr>
          <a:xfrm>
            <a:off x="204716" y="732347"/>
            <a:ext cx="11805313" cy="5493812"/>
          </a:xfrm>
          <a:prstGeom prst="rect">
            <a:avLst/>
          </a:prstGeom>
          <a:solidFill>
            <a:schemeClr val="bg1"/>
          </a:solidFill>
          <a:ln w="28575">
            <a:solidFill>
              <a:schemeClr val="tx1"/>
            </a:solidFill>
          </a:ln>
        </p:spPr>
        <p:txBody>
          <a:bodyPr wrap="square">
            <a:spAutoFit/>
          </a:bodyPr>
          <a:lstStyle/>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6"/>
              </a:rPr>
              <a:t>E–Waste Recycling Plant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7"/>
              </a:rPr>
              <a:t>E-waste Recycling Plant (electronic Waste, E-waste, E-scrap, Or Waste Electrical And Electronic Equipment (</a:t>
            </a:r>
            <a:r>
              <a:rPr lang="en-US" u="sng" dirty="0" err="1">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7"/>
              </a:rPr>
              <a:t>weee</a:t>
            </a: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7"/>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8"/>
              </a:rPr>
              <a:t>E-waste &amp; Lithium Battery Recycling Plant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9"/>
              </a:rPr>
              <a:t>E-waste Recycling For Extraction Of Precious Metals (nickel, Tin &amp; Zinc), Gold, Silver, Palladium, Plastic, Glass And Copper</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dirty="0">
                <a:latin typeface="Bookman Old Style" panose="02050604050505020204" pitchFamily="18" charset="0"/>
                <a:ea typeface="Calibri" panose="020F0502020204030204" pitchFamily="34" charset="0"/>
                <a:cs typeface="Times New Roman" panose="02020603050405020304" pitchFamily="18" charset="0"/>
              </a:rPr>
              <a:t>Expanded Metal Mesh Manufacturing</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0"/>
              </a:rPr>
              <a:t>Eco-friendly Profitable Business Ideas Of Compostable &amp; Disposable Tableware From Rice Straw And Wheat Straw</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1"/>
              </a:rPr>
              <a:t>Ethanol As Biofuel</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2"/>
              </a:rPr>
              <a:t>Entertainment Club, 4 Star Hotel, Amusement Park Cum Water Park, And Lake For Boating</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3"/>
              </a:rPr>
              <a:t>Food Processing Unit (Pulses &amp; Dates)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Wingdings" panose="05000000000000000000" pitchFamily="2" charset="2"/>
              <a:buChar char="Ø"/>
            </a:pPr>
            <a:r>
              <a:rPr lang="en-US" dirty="0">
                <a:latin typeface="Bookman Old Style" panose="02050604050505020204" pitchFamily="18" charset="0"/>
                <a:ea typeface="Calibri" panose="020F0502020204030204" pitchFamily="34" charset="0"/>
                <a:cs typeface="Times New Roman" panose="02020603050405020304" pitchFamily="18" charset="0"/>
              </a:rPr>
              <a:t>Fabricated Aluminium Products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1323510"/>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14" name="drumroll.wav"/>
          </p:stSnd>
        </p:sndAc>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77421" y="515284"/>
            <a:ext cx="11805314" cy="6011902"/>
          </a:xfrm>
          <a:prstGeom prst="rect">
            <a:avLst/>
          </a:prstGeom>
          <a:solidFill>
            <a:schemeClr val="bg1"/>
          </a:solidFill>
          <a:ln w="28575">
            <a:solidFill>
              <a:schemeClr val="tx1"/>
            </a:solidFill>
          </a:ln>
        </p:spPr>
        <p:txBody>
          <a:bodyPr wrap="square">
            <a:spAutoFit/>
          </a:bodyPr>
          <a:lstStyle/>
          <a:p>
            <a:pPr marL="342900" marR="0" lvl="0" indent="-342900" algn="just">
              <a:lnSpc>
                <a:spcPct val="150000"/>
              </a:lnSpc>
              <a:spcBef>
                <a:spcPts val="0"/>
              </a:spcBef>
              <a:spcAft>
                <a:spcPts val="0"/>
              </a:spcAft>
              <a:buFont typeface="Wingdings" panose="05000000000000000000" pitchFamily="2" charset="2"/>
              <a:buChar char="Ø"/>
            </a:pPr>
            <a:r>
              <a:rPr lang="en-US" dirty="0">
                <a:latin typeface="Bookman Old Style" panose="02050604050505020204" pitchFamily="18" charset="0"/>
                <a:ea typeface="Calibri" panose="020F0502020204030204" pitchFamily="34" charset="0"/>
                <a:cs typeface="Times New Roman" panose="02020603050405020304" pitchFamily="18" charset="0"/>
              </a:rPr>
              <a:t>Fishing Net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3"/>
              </a:rPr>
              <a:t>Fish Dehydration</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4"/>
              </a:rPr>
              <a:t>Functional Food Based Bakery Products (bread, Cookies And Biscuits)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5"/>
              </a:rPr>
              <a:t>Frozen Layer Paratha</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6"/>
              </a:rPr>
              <a:t>Fresh Dips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7"/>
              </a:rPr>
              <a:t>Fruits &amp; Vegetables Powder (tomato, Onion, Mango, Pomegranate And Papaya Powder)</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8"/>
              </a:rPr>
              <a:t>Fish Flavoured Chips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9"/>
              </a:rPr>
              <a:t>Five Star Hotel, Business Centre (shopping Centre), P. V. R. , Health Club &amp; Banquet Hall</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0"/>
              </a:rPr>
              <a:t>Five Star Hotel &amp; Business Shopping Mall</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1"/>
              </a:rPr>
              <a:t>Gunny Bags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2"/>
              </a:rPr>
              <a:t>Groundnut </a:t>
            </a:r>
            <a:r>
              <a:rPr lang="en-US" u="sng" dirty="0" smtClean="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2"/>
              </a:rPr>
              <a:t>Oil</a:t>
            </a:r>
            <a:endParaRPr lang="en-US" u="sng" dirty="0" smtClean="0">
              <a:solidFill>
                <a:srgbClr val="0563C1"/>
              </a:solidFill>
              <a:latin typeface="Bookman Old Style" panose="02050604050505020204" pitchFamily="18"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3"/>
              </a:rPr>
              <a:t>Hard Gelatin Capsules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4"/>
              </a:rPr>
              <a:t>HDPE Woven Sacks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5"/>
              </a:rPr>
              <a:t>Holiday Resort (Three Star Grade</a:t>
            </a:r>
            <a:r>
              <a:rPr lang="en-US" u="sng" dirty="0" smtClean="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5"/>
              </a:rPr>
              <a:t>)</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16"/>
              </a:rPr>
              <a:t>www.entrepreneurindia.co</a:t>
            </a:r>
            <a:r>
              <a:rPr lang="en-US" b="1" dirty="0" smtClean="0"/>
              <a:t>   </a:t>
            </a:r>
            <a:endParaRPr lang="en-US" b="1" dirty="0"/>
          </a:p>
        </p:txBody>
      </p:sp>
      <p:pic>
        <p:nvPicPr>
          <p:cNvPr id="4" name="Picture 3"/>
          <p:cNvPicPr/>
          <p:nvPr/>
        </p:nvPicPr>
        <p:blipFill>
          <a:blip r:embed="rId17"/>
          <a:srcRect l="23558" r="23558" b="17814"/>
          <a:stretch>
            <a:fillRect/>
          </a:stretch>
        </p:blipFill>
        <p:spPr bwMode="auto">
          <a:xfrm>
            <a:off x="0" y="0"/>
            <a:ext cx="1214651" cy="532263"/>
          </a:xfrm>
          <a:prstGeom prst="rect">
            <a:avLst/>
          </a:prstGeom>
          <a:noFill/>
          <a:ln w="9525">
            <a:noFill/>
            <a:miter lim="800000"/>
            <a:headEnd/>
            <a:tailEnd/>
          </a:ln>
        </p:spPr>
      </p:pic>
      <p:sp>
        <p:nvSpPr>
          <p:cNvPr id="5" name="Rectangle 4"/>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18"/>
              </a:rPr>
              <a:t>www.niir.org</a:t>
            </a:r>
            <a:r>
              <a:rPr lang="en-US" sz="1350" b="1" dirty="0">
                <a:ln w="1905"/>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2822865800"/>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19" name="drumroll.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617418"/>
            <a:ext cx="2067636" cy="12405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6645" y="0"/>
            <a:ext cx="4235355"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5"/>
              </a:rPr>
              <a:t>www.entrepreneurindia.co</a:t>
            </a:r>
            <a:r>
              <a:rPr lang="en-US" b="1" dirty="0" smtClean="0"/>
              <a:t>   </a:t>
            </a:r>
            <a:endParaRPr lang="en-US" b="1" dirty="0"/>
          </a:p>
        </p:txBody>
      </p:sp>
      <p:pic>
        <p:nvPicPr>
          <p:cNvPr id="4" name="Picture 3"/>
          <p:cNvPicPr/>
          <p:nvPr/>
        </p:nvPicPr>
        <p:blipFill>
          <a:blip r:embed="rId6"/>
          <a:srcRect l="23558" r="23558" b="17814"/>
          <a:stretch>
            <a:fillRect/>
          </a:stretch>
        </p:blipFill>
        <p:spPr bwMode="auto">
          <a:xfrm>
            <a:off x="0" y="0"/>
            <a:ext cx="1214651" cy="532263"/>
          </a:xfrm>
          <a:prstGeom prst="rect">
            <a:avLst/>
          </a:prstGeom>
          <a:noFill/>
          <a:ln w="9525">
            <a:noFill/>
            <a:miter lim="800000"/>
            <a:headEnd/>
            <a:tailEnd/>
          </a:ln>
        </p:spPr>
      </p:pic>
      <p:sp>
        <p:nvSpPr>
          <p:cNvPr id="5" name="Rectangle 4"/>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7"/>
              </a:rPr>
              <a:t>www.niir.org</a:t>
            </a:r>
            <a:r>
              <a:rPr lang="en-US" sz="1350" b="1" dirty="0">
                <a:ln w="1905"/>
                <a:effectLst>
                  <a:innerShdw blurRad="69850" dist="43180" dir="5400000">
                    <a:srgbClr val="000000">
                      <a:alpha val="65000"/>
                    </a:srgbClr>
                  </a:innerShdw>
                </a:effectLst>
              </a:rPr>
              <a:t> </a:t>
            </a:r>
          </a:p>
        </p:txBody>
      </p:sp>
      <p:sp>
        <p:nvSpPr>
          <p:cNvPr id="3" name="Rectangle 2"/>
          <p:cNvSpPr/>
          <p:nvPr/>
        </p:nvSpPr>
        <p:spPr>
          <a:xfrm>
            <a:off x="40943" y="556865"/>
            <a:ext cx="7956645" cy="4729500"/>
          </a:xfrm>
          <a:prstGeom prst="rect">
            <a:avLst/>
          </a:prstGeom>
        </p:spPr>
        <p:txBody>
          <a:bodyPr wrap="square">
            <a:spAutoFit/>
            <a:scene3d>
              <a:camera prst="orthographicFront"/>
              <a:lightRig rig="threePt" dir="t"/>
            </a:scene3d>
            <a:sp3d extrusionH="57150">
              <a:bevelT h="25400" prst="softRound"/>
            </a:sp3d>
          </a:bodyPr>
          <a:lstStyle/>
          <a:p>
            <a:pPr algn="ctr">
              <a:spcAft>
                <a:spcPts val="800"/>
              </a:spcAft>
            </a:pPr>
            <a:r>
              <a:rPr lang="en-US" sz="3600" b="1" dirty="0" smtClean="0">
                <a:ln w="3175">
                  <a:solidFill>
                    <a:schemeClr val="tx1"/>
                  </a:solidFill>
                </a:ln>
                <a:solidFill>
                  <a:srgbClr val="0070C0"/>
                </a:solidFill>
                <a:effectLst/>
                <a:latin typeface="Bookman Old Style" panose="02050604050505020204" pitchFamily="18" charset="0"/>
                <a:ea typeface="Calibri" panose="020F0502020204030204" pitchFamily="34" charset="0"/>
                <a:cs typeface="Times New Roman" panose="02020603050405020304" pitchFamily="18" charset="0"/>
              </a:rPr>
              <a:t>100 Business </a:t>
            </a:r>
            <a:r>
              <a:rPr lang="en-US" sz="3600" b="1" dirty="0">
                <a:ln w="3175">
                  <a:solidFill>
                    <a:schemeClr val="tx1"/>
                  </a:solidFill>
                </a:ln>
                <a:solidFill>
                  <a:srgbClr val="0070C0"/>
                </a:solidFill>
                <a:effectLst/>
                <a:latin typeface="Bookman Old Style" panose="02050604050505020204" pitchFamily="18" charset="0"/>
                <a:ea typeface="Calibri" panose="020F0502020204030204" pitchFamily="34" charset="0"/>
                <a:cs typeface="Times New Roman" panose="02020603050405020304" pitchFamily="18" charset="0"/>
              </a:rPr>
              <a:t>Opportunities in </a:t>
            </a:r>
            <a:endParaRPr lang="en-US" sz="3600" b="1" dirty="0" smtClean="0">
              <a:ln w="3175">
                <a:solidFill>
                  <a:schemeClr val="tx1"/>
                </a:solidFill>
              </a:ln>
              <a:solidFill>
                <a:srgbClr val="0070C0"/>
              </a:solidFill>
              <a:effectLst/>
              <a:latin typeface="Bookman Old Style" panose="02050604050505020204" pitchFamily="18" charset="0"/>
              <a:ea typeface="Calibri" panose="020F0502020204030204" pitchFamily="34" charset="0"/>
              <a:cs typeface="Times New Roman" panose="02020603050405020304" pitchFamily="18" charset="0"/>
            </a:endParaRPr>
          </a:p>
          <a:p>
            <a:pPr algn="ctr">
              <a:spcAft>
                <a:spcPts val="800"/>
              </a:spcAft>
            </a:pPr>
            <a:r>
              <a:rPr lang="en-US" sz="3600" b="1" u="sng" dirty="0" smtClean="0">
                <a:ln w="3175">
                  <a:solidFill>
                    <a:schemeClr val="tx1"/>
                  </a:solidFill>
                </a:ln>
                <a:solidFill>
                  <a:srgbClr val="0070C0"/>
                </a:solidFill>
                <a:effectLst/>
                <a:latin typeface="Bookman Old Style" panose="02050604050505020204" pitchFamily="18" charset="0"/>
                <a:ea typeface="Calibri" panose="020F0502020204030204" pitchFamily="34" charset="0"/>
                <a:cs typeface="Times New Roman" panose="02020603050405020304" pitchFamily="18" charset="0"/>
              </a:rPr>
              <a:t>Odisha </a:t>
            </a:r>
            <a:r>
              <a:rPr lang="en-US" sz="3600" b="1" u="sng" dirty="0">
                <a:ln w="3175">
                  <a:solidFill>
                    <a:schemeClr val="tx1"/>
                  </a:solidFill>
                </a:ln>
                <a:solidFill>
                  <a:srgbClr val="0070C0"/>
                </a:solidFill>
                <a:effectLst/>
                <a:latin typeface="Bookman Old Style" panose="02050604050505020204" pitchFamily="18" charset="0"/>
                <a:ea typeface="Calibri" panose="020F0502020204030204" pitchFamily="34" charset="0"/>
                <a:cs typeface="Times New Roman" panose="02020603050405020304" pitchFamily="18" charset="0"/>
              </a:rPr>
              <a:t>(Orissa</a:t>
            </a:r>
            <a:r>
              <a:rPr lang="en-US" sz="3600" b="1" u="sng" dirty="0" smtClean="0">
                <a:ln w="3175">
                  <a:solidFill>
                    <a:schemeClr val="tx1"/>
                  </a:solidFill>
                </a:ln>
                <a:solidFill>
                  <a:srgbClr val="0070C0"/>
                </a:solidFill>
                <a:effectLst/>
                <a:latin typeface="Bookman Old Style" panose="02050604050505020204" pitchFamily="18" charset="0"/>
                <a:ea typeface="Calibri" panose="020F0502020204030204" pitchFamily="34" charset="0"/>
                <a:cs typeface="Times New Roman" panose="02020603050405020304" pitchFamily="18" charset="0"/>
              </a:rPr>
              <a:t>)</a:t>
            </a:r>
            <a:endParaRPr lang="en-US" sz="3600" b="1" dirty="0" smtClean="0">
              <a:ln w="3175">
                <a:solidFill>
                  <a:schemeClr val="tx1"/>
                </a:solidFill>
              </a:ln>
              <a:solidFill>
                <a:srgbClr val="0070C0"/>
              </a:solidFill>
              <a:effectLst/>
              <a:latin typeface="Bookman Old Style" panose="02050604050505020204" pitchFamily="18" charset="0"/>
              <a:ea typeface="Calibri" panose="020F0502020204030204" pitchFamily="34" charset="0"/>
              <a:cs typeface="Times New Roman" panose="02020603050405020304" pitchFamily="18" charset="0"/>
            </a:endParaRPr>
          </a:p>
          <a:p>
            <a:pPr algn="ctr">
              <a:spcAft>
                <a:spcPts val="800"/>
              </a:spcAft>
            </a:pPr>
            <a:r>
              <a:rPr lang="en-US" sz="3600" b="1" dirty="0" smtClean="0">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Business </a:t>
            </a:r>
            <a:r>
              <a:rPr lang="en-US" sz="3600" b="1" dirty="0">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Ideas for Bhubaneswar, Cuttack, Rourkela, </a:t>
            </a:r>
            <a:r>
              <a:rPr lang="en-US" sz="3600" b="1" dirty="0" err="1">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Brahmapur</a:t>
            </a:r>
            <a:r>
              <a:rPr lang="en-US" sz="3600" b="1" dirty="0">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en-US" sz="3600" b="1" dirty="0" err="1">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Sambalpur</a:t>
            </a:r>
            <a:r>
              <a:rPr lang="en-US" sz="3600" b="1" dirty="0">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 Puri, Balasore, </a:t>
            </a:r>
            <a:r>
              <a:rPr lang="en-US" sz="3600" b="1" dirty="0" err="1">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Bhadrak</a:t>
            </a:r>
            <a:r>
              <a:rPr lang="en-US" sz="3600" b="1" dirty="0">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en-US" sz="3600" b="1" dirty="0" err="1">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Baripada</a:t>
            </a:r>
            <a:r>
              <a:rPr lang="en-US" sz="3600" b="1" dirty="0">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en-US" sz="3600" b="1" dirty="0" err="1">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Jharsuguda</a:t>
            </a:r>
            <a:r>
              <a:rPr lang="en-US" sz="3600" b="1" dirty="0">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en-US" sz="3600" b="1" dirty="0" err="1">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Bargarh</a:t>
            </a:r>
            <a:r>
              <a:rPr lang="en-US" sz="3600" b="1" dirty="0">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en-US" sz="3600" b="1" dirty="0" err="1">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Dhenkanal</a:t>
            </a:r>
            <a:r>
              <a:rPr lang="en-US" sz="3600" b="1" dirty="0">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en-US" sz="3600" b="1" dirty="0" err="1">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Barbil</a:t>
            </a:r>
            <a:r>
              <a:rPr lang="en-US" sz="3600" b="1" dirty="0">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en-US" sz="3600" b="1" dirty="0" err="1">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Angul</a:t>
            </a:r>
            <a:r>
              <a:rPr lang="en-US" sz="3600" b="1" dirty="0">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en-US" sz="3600" b="1" dirty="0" err="1" smtClean="0">
                <a:ln w="3175">
                  <a:solidFill>
                    <a:schemeClr val="tx1"/>
                  </a:solidFill>
                </a:ln>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Jajpur</a:t>
            </a:r>
            <a:endParaRPr lang="en-US" sz="3600" dirty="0">
              <a:ln w="3175">
                <a:solidFill>
                  <a:schemeClr val="tx1"/>
                </a:solid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67636" y="5610596"/>
            <a:ext cx="2796025" cy="12474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63661" y="5617419"/>
            <a:ext cx="3092984" cy="12337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11152933" y="-142803"/>
            <a:ext cx="1039067" cy="463525"/>
          </a:xfrm>
          <a:prstGeom prst="rect">
            <a:avLst/>
          </a:prstGeom>
        </p:spPr>
        <p:txBody>
          <a:bodyPr wrap="none">
            <a:spAutoFit/>
          </a:bodyPr>
          <a:lstStyle/>
          <a:p>
            <a:pPr algn="just">
              <a:lnSpc>
                <a:spcPct val="150000"/>
              </a:lnSpc>
              <a:spcAft>
                <a:spcPts val="800"/>
              </a:spcAft>
            </a:pPr>
            <a:r>
              <a:rPr lang="en-US"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Y-1666</a:t>
            </a:r>
            <a:endParaRPr lang="en-US"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6229888"/>
      </p:ext>
    </p:extLst>
  </p:cSld>
  <p:clrMapOvr>
    <a:masterClrMapping/>
  </p:clrMapOvr>
  <mc:AlternateContent xmlns:mc="http://schemas.openxmlformats.org/markup-compatibility/2006">
    <mc:Choice xmlns:p14="http://schemas.microsoft.com/office/powerpoint/2010/main" Requires="p14">
      <p:transition spd="slow" p14:dur="2000">
        <p:checker/>
      </p:transition>
    </mc:Choice>
    <mc:Fallback>
      <p:transition spd="slow">
        <p:checker/>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59308" y="565894"/>
            <a:ext cx="11750723" cy="5865452"/>
          </a:xfrm>
          <a:prstGeom prst="rect">
            <a:avLst/>
          </a:prstGeom>
          <a:solidFill>
            <a:schemeClr val="bg1"/>
          </a:solidFill>
          <a:ln w="28575">
            <a:solidFill>
              <a:schemeClr val="tx1"/>
            </a:solidFill>
          </a:ln>
        </p:spPr>
        <p:txBody>
          <a:bodyPr wrap="square">
            <a:spAutoFit/>
          </a:bodyPr>
          <a:lstStyle/>
          <a:p>
            <a:pPr marL="342900" marR="0" lvl="0" indent="-342900" algn="just">
              <a:lnSpc>
                <a:spcPct val="150000"/>
              </a:lnSpc>
              <a:spcBef>
                <a:spcPts val="0"/>
              </a:spcBef>
              <a:spcAft>
                <a:spcPts val="0"/>
              </a:spcAft>
              <a:buFont typeface="+mj-lt"/>
              <a:buAutoNum type="arabicPeriod"/>
            </a:pPr>
            <a:r>
              <a:rPr lang="en-US" u="sng" dirty="0" smtClean="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3"/>
              </a:rPr>
              <a:t>Hand </a:t>
            </a: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3"/>
              </a:rPr>
              <a:t>Sanitizer Manufacturing</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4"/>
              </a:rPr>
              <a:t>High Fructose Corn Syrup (</a:t>
            </a:r>
            <a:r>
              <a:rPr lang="en-US" u="sng" dirty="0" err="1">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4"/>
              </a:rPr>
              <a:t>hfcs</a:t>
            </a: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4"/>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5"/>
              </a:rPr>
              <a:t>Hard Boiled Candy</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6"/>
              </a:rPr>
              <a:t>Hydro Based Power Plant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7"/>
              </a:rPr>
              <a:t>Hotel</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8"/>
              </a:rPr>
              <a:t>Hospital With Teaching Facility</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9"/>
              </a:rPr>
              <a:t>Hospital</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0"/>
              </a:rPr>
              <a:t>Hotel With Discotheque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1"/>
              </a:rPr>
              <a:t>Information Technology (IT) Park</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2"/>
              </a:rPr>
              <a:t>IV (intravenous) Fluids</a:t>
            </a:r>
            <a:r>
              <a:rPr lang="en-US" dirty="0">
                <a:latin typeface="Bookman Old Style" panose="02050604050505020204" pitchFamily="18"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3"/>
              </a:rPr>
              <a:t>Iv Fluids (BSF Technology)</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4"/>
              </a:rPr>
              <a:t>Integrated Unit Cold Storage With Food Processing</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5"/>
              </a:rPr>
              <a:t>Jatropha Plantation &amp; Oil Extraction (Used as Biofuel)</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mj-lt"/>
              <a:buAutoNum type="arabicPeriod"/>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6"/>
              </a:rPr>
              <a:t>Khandsari Sugar</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17"/>
              </a:rPr>
              <a:t>www.entrepreneurindia.co</a:t>
            </a:r>
            <a:r>
              <a:rPr lang="en-US" b="1" dirty="0" smtClean="0"/>
              <a:t>   </a:t>
            </a:r>
            <a:endParaRPr lang="en-US" b="1" dirty="0"/>
          </a:p>
        </p:txBody>
      </p:sp>
      <p:pic>
        <p:nvPicPr>
          <p:cNvPr id="4" name="Picture 3"/>
          <p:cNvPicPr/>
          <p:nvPr/>
        </p:nvPicPr>
        <p:blipFill>
          <a:blip r:embed="rId18"/>
          <a:srcRect l="23558" r="23558" b="17814"/>
          <a:stretch>
            <a:fillRect/>
          </a:stretch>
        </p:blipFill>
        <p:spPr bwMode="auto">
          <a:xfrm>
            <a:off x="0" y="0"/>
            <a:ext cx="1214651" cy="532263"/>
          </a:xfrm>
          <a:prstGeom prst="rect">
            <a:avLst/>
          </a:prstGeom>
          <a:noFill/>
          <a:ln w="9525">
            <a:noFill/>
            <a:miter lim="800000"/>
            <a:headEnd/>
            <a:tailEnd/>
          </a:ln>
        </p:spPr>
      </p:pic>
      <p:sp>
        <p:nvSpPr>
          <p:cNvPr id="5" name="Rectangle 4"/>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19"/>
              </a:rPr>
              <a:t>www.niir.org</a:t>
            </a:r>
            <a:r>
              <a:rPr lang="en-US" sz="1350" b="1" dirty="0">
                <a:ln w="1905"/>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4207588617"/>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20" name="drumroll.wav"/>
          </p:stSnd>
        </p:sndAc>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3"/>
              </a:rPr>
              <a:t>www.entrepreneurindia.co</a:t>
            </a:r>
            <a:r>
              <a:rPr lang="en-US" b="1" dirty="0" smtClean="0"/>
              <a:t>   </a:t>
            </a:r>
            <a:endParaRPr lang="en-US" b="1" dirty="0"/>
          </a:p>
        </p:txBody>
      </p:sp>
      <p:pic>
        <p:nvPicPr>
          <p:cNvPr id="4" name="Picture 3"/>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5" name="Rectangle 4"/>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
        <p:nvSpPr>
          <p:cNvPr id="2" name="Rectangle 1"/>
          <p:cNvSpPr/>
          <p:nvPr/>
        </p:nvSpPr>
        <p:spPr>
          <a:xfrm>
            <a:off x="218364" y="786727"/>
            <a:ext cx="11778018" cy="4247317"/>
          </a:xfrm>
          <a:prstGeom prst="rect">
            <a:avLst/>
          </a:prstGeom>
          <a:solidFill>
            <a:schemeClr val="bg1"/>
          </a:solidFill>
          <a:ln w="28575">
            <a:solidFill>
              <a:schemeClr val="tx1"/>
            </a:solidFill>
          </a:ln>
        </p:spPr>
        <p:txBody>
          <a:bodyPr wrap="square">
            <a:spAutoFit/>
          </a:bodyPr>
          <a:lstStyle/>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6"/>
              </a:rPr>
              <a:t>Ladies under Garments (Bra &amp; Panties)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7"/>
              </a:rPr>
              <a:t>Linear Alkyl Benzene (L.A.B)</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8"/>
              </a:rPr>
              <a:t>LPG Cylinders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9"/>
              </a:rPr>
              <a:t>Latex (rubber) Foam Product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dirty="0">
                <a:latin typeface="Bookman Old Style" panose="02050604050505020204" pitchFamily="18" charset="0"/>
                <a:ea typeface="Calibri" panose="020F0502020204030204" pitchFamily="34" charset="0"/>
                <a:cs typeface="Times New Roman" panose="02020603050405020304" pitchFamily="18" charset="0"/>
              </a:rPr>
              <a:t>Lunch Boxes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0"/>
              </a:rPr>
              <a:t>Liquid Floor Cleaners (lizol &amp; Easy Type)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1"/>
              </a:rPr>
              <a:t>Liquid Glucose From Broken Ric</a:t>
            </a:r>
            <a:r>
              <a:rPr lang="en-US" dirty="0">
                <a:latin typeface="Bookman Old Style" panose="02050604050505020204" pitchFamily="18" charset="0"/>
                <a:ea typeface="Calibri" panose="020F0502020204030204" pitchFamily="34" charset="0"/>
                <a:cs typeface="Times New Roman" panose="02020603050405020304" pitchFamily="18" charset="0"/>
              </a:rPr>
              <a:t>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2"/>
              </a:rPr>
              <a:t>Lemon-lime Flavoured Soft Drink (Nimbu Pani)</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3"/>
              </a:rPr>
              <a:t>Masala Powder</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Wingdings" panose="05000000000000000000" pitchFamily="2" charset="2"/>
              <a:buChar char="Ø"/>
            </a:pPr>
            <a:r>
              <a:rPr lang="en-US"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14"/>
              </a:rPr>
              <a:t>Medical College With Hospital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7360180"/>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15" name="drumroll.wav"/>
          </p:stSnd>
        </p:sndAc>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3"/>
              </a:rPr>
              <a:t>www.entrepreneurindia.co</a:t>
            </a:r>
            <a:r>
              <a:rPr lang="en-US" b="1" dirty="0" smtClean="0"/>
              <a:t>   </a:t>
            </a:r>
            <a:endParaRPr lang="en-US" b="1" dirty="0"/>
          </a:p>
        </p:txBody>
      </p:sp>
      <p:pic>
        <p:nvPicPr>
          <p:cNvPr id="4" name="Picture 3"/>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5" name="Rectangle 4"/>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
        <p:nvSpPr>
          <p:cNvPr id="2" name="Rectangle 1"/>
          <p:cNvSpPr/>
          <p:nvPr/>
        </p:nvSpPr>
        <p:spPr>
          <a:xfrm>
            <a:off x="218364" y="774595"/>
            <a:ext cx="11750721" cy="4524315"/>
          </a:xfrm>
          <a:prstGeom prst="rect">
            <a:avLst/>
          </a:prstGeom>
          <a:solidFill>
            <a:schemeClr val="bg1"/>
          </a:solidFill>
          <a:ln w="38100">
            <a:solidFill>
              <a:schemeClr val="tx1"/>
            </a:solidFill>
          </a:ln>
        </p:spPr>
        <p:txBody>
          <a:bodyPr wrap="square">
            <a:spAutoFit/>
          </a:bodyPr>
          <a:lstStyle/>
          <a:p>
            <a:pPr algn="just">
              <a:lnSpc>
                <a:spcPct val="200000"/>
              </a:lnSpc>
            </a:pPr>
            <a:r>
              <a:rPr lang="en-US" b="1" dirty="0">
                <a:solidFill>
                  <a:srgbClr val="0E101A"/>
                </a:solidFill>
                <a:latin typeface="Bookman Old Style" panose="02050604050505020204" pitchFamily="18" charset="0"/>
                <a:ea typeface="Times New Roman" panose="02020603050405020304" pitchFamily="18" charset="0"/>
              </a:rPr>
              <a:t>Niir Project Consultancy Services (NPCS)</a:t>
            </a:r>
            <a:r>
              <a:rPr lang="en-US" dirty="0">
                <a:solidFill>
                  <a:srgbClr val="0E101A"/>
                </a:solidFill>
                <a:latin typeface="Bookman Old Style" panose="02050604050505020204" pitchFamily="18" charset="0"/>
                <a:ea typeface="Times New Roman" panose="02020603050405020304" pitchFamily="18" charset="0"/>
              </a:rPr>
              <a:t> is a group of engineers, planners, specialists, financial experts, economic analysts, and design specialists with extensive experience in the related industries. </a:t>
            </a:r>
            <a:r>
              <a:rPr lang="en-US" b="1" dirty="0">
                <a:solidFill>
                  <a:srgbClr val="0E101A"/>
                </a:solidFill>
                <a:latin typeface="Bookman Old Style" panose="02050604050505020204" pitchFamily="18" charset="0"/>
                <a:ea typeface="Times New Roman" panose="02020603050405020304" pitchFamily="18" charset="0"/>
              </a:rPr>
              <a:t>NPCS </a:t>
            </a:r>
            <a:r>
              <a:rPr lang="en-US" dirty="0">
                <a:solidFill>
                  <a:srgbClr val="0E101A"/>
                </a:solidFill>
                <a:latin typeface="Bookman Old Style" panose="02050604050505020204" pitchFamily="18" charset="0"/>
                <a:ea typeface="Times New Roman" panose="02020603050405020304" pitchFamily="18" charset="0"/>
              </a:rPr>
              <a:t>provides various services and the books and project reports by NPCS are widely popular; many Industrialists and </a:t>
            </a:r>
            <a:r>
              <a:rPr lang="en-US" dirty="0">
                <a:solidFill>
                  <a:srgbClr val="0E101A"/>
                </a:solidFill>
                <a:latin typeface="Bookman Old Style" panose="02050604050505020204" pitchFamily="18" charset="0"/>
                <a:ea typeface="Times New Roman" panose="02020603050405020304" pitchFamily="18" charset="0"/>
                <a:hlinkClick r:id="rId6"/>
              </a:rPr>
              <a:t>Entrepreneurs </a:t>
            </a:r>
            <a:r>
              <a:rPr lang="en-US" dirty="0">
                <a:solidFill>
                  <a:srgbClr val="0E101A"/>
                </a:solidFill>
                <a:latin typeface="Bookman Old Style" panose="02050604050505020204" pitchFamily="18" charset="0"/>
                <a:ea typeface="Times New Roman" panose="02020603050405020304" pitchFamily="18" charset="0"/>
              </a:rPr>
              <a:t>have taken benefit from the project reports provided by </a:t>
            </a:r>
            <a:r>
              <a:rPr lang="en-US" b="1" dirty="0">
                <a:solidFill>
                  <a:srgbClr val="0E101A"/>
                </a:solidFill>
                <a:latin typeface="Bookman Old Style" panose="02050604050505020204" pitchFamily="18" charset="0"/>
                <a:ea typeface="Times New Roman" panose="02020603050405020304" pitchFamily="18" charset="0"/>
              </a:rPr>
              <a:t>NPCS</a:t>
            </a:r>
            <a:r>
              <a:rPr lang="en-US" dirty="0">
                <a:solidFill>
                  <a:srgbClr val="0E101A"/>
                </a:solidFill>
                <a:latin typeface="Bookman Old Style" panose="02050604050505020204" pitchFamily="18" charset="0"/>
                <a:ea typeface="Times New Roman" panose="02020603050405020304" pitchFamily="18" charset="0"/>
              </a:rPr>
              <a:t> not only in India but worldwide. All the project reports cover the detailed aspect of business, from analyzing the market, confirming availability of various necessities such as Manufacturing Plant, Detailed Project Report, Profile, Business Plan, Industry Trends, Market Research, etc</a:t>
            </a:r>
            <a:r>
              <a:rPr lang="en-US" dirty="0" smtClean="0">
                <a:solidFill>
                  <a:srgbClr val="0E101A"/>
                </a:solidFill>
                <a:latin typeface="Bookman Old Style" panose="02050604050505020204" pitchFamily="18" charset="0"/>
                <a:ea typeface="Times New Roman" panose="02020603050405020304" pitchFamily="18" charset="0"/>
              </a:rPr>
              <a:t>.</a:t>
            </a:r>
          </a:p>
          <a:p>
            <a:pPr>
              <a:lnSpc>
                <a:spcPct val="200000"/>
              </a:lnSpc>
            </a:pPr>
            <a:r>
              <a:rPr lang="en-US" b="1" dirty="0">
                <a:solidFill>
                  <a:srgbClr val="0E101A"/>
                </a:solidFill>
                <a:latin typeface="Bookman Old Style" panose="02050604050505020204" pitchFamily="18" charset="0"/>
                <a:ea typeface="Times New Roman" panose="02020603050405020304" pitchFamily="18" charset="0"/>
              </a:rPr>
              <a:t>Related Project: - </a:t>
            </a:r>
            <a:r>
              <a:rPr lang="en-US" b="1" dirty="0">
                <a:solidFill>
                  <a:srgbClr val="0E101A"/>
                </a:solidFill>
                <a:latin typeface="Bookman Old Style" panose="02050604050505020204" pitchFamily="18" charset="0"/>
                <a:ea typeface="Times New Roman" panose="02020603050405020304" pitchFamily="18" charset="0"/>
                <a:hlinkClick r:id="rId7"/>
              </a:rPr>
              <a:t>What is the Best Business Plan to Start in Odisha</a:t>
            </a:r>
            <a:endParaRPr lang="en-US" b="1" dirty="0">
              <a:solidFill>
                <a:srgbClr val="0E101A"/>
              </a:solidFill>
              <a:latin typeface="Bookman Old Style" panose="02050604050505020204" pitchFamily="18" charset="0"/>
              <a:ea typeface="Times New Roman" panose="02020603050405020304" pitchFamily="18" charset="0"/>
            </a:endParaRPr>
          </a:p>
        </p:txBody>
      </p:sp>
    </p:spTree>
    <p:extLst>
      <p:ext uri="{BB962C8B-B14F-4D97-AF65-F5344CB8AC3E}">
        <p14:creationId xmlns:p14="http://schemas.microsoft.com/office/powerpoint/2010/main" val="3601364101"/>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8" name="drumroll.wav"/>
          </p:stSnd>
        </p:sndAc>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09266" y="1390694"/>
            <a:ext cx="11759821" cy="4996624"/>
          </a:xfrm>
          <a:prstGeom prst="rect">
            <a:avLst/>
          </a:prstGeom>
          <a:solidFill>
            <a:schemeClr val="bg1"/>
          </a:solidFill>
          <a:ln w="28575">
            <a:solidFill>
              <a:schemeClr val="tx1"/>
            </a:solidFill>
          </a:ln>
        </p:spPr>
        <p:txBody>
          <a:bodyPr wrap="square">
            <a:spAutoFit/>
          </a:bodyPr>
          <a:lstStyle/>
          <a:p>
            <a:pPr algn="just">
              <a:lnSpc>
                <a:spcPct val="200000"/>
              </a:lnSpc>
              <a:spcAft>
                <a:spcPts val="800"/>
              </a:spcAft>
            </a:pPr>
            <a:r>
              <a:rPr lang="en-US" dirty="0">
                <a:latin typeface="Bookman Old Style" panose="02050604050505020204" pitchFamily="18" charset="0"/>
                <a:ea typeface="Calibri" panose="020F0502020204030204" pitchFamily="34" charset="0"/>
                <a:cs typeface="Times New Roman" panose="02020603050405020304" pitchFamily="18" charset="0"/>
              </a:rPr>
              <a:t>#</a:t>
            </a:r>
            <a:r>
              <a:rPr lang="en-US" dirty="0" err="1">
                <a:latin typeface="Bookman Old Style" panose="02050604050505020204" pitchFamily="18" charset="0"/>
                <a:ea typeface="Calibri" panose="020F0502020204030204" pitchFamily="34" charset="0"/>
                <a:cs typeface="Times New Roman" panose="02020603050405020304" pitchFamily="18" charset="0"/>
              </a:rPr>
              <a:t>DetailedProjectReport</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businessconsultant</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BusinessPlan</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feasibilityReport</a:t>
            </a:r>
            <a:r>
              <a:rPr lang="en-US" dirty="0">
                <a:latin typeface="Bookman Old Style" panose="02050604050505020204" pitchFamily="18" charset="0"/>
                <a:ea typeface="Calibri" panose="020F0502020204030204" pitchFamily="34" charset="0"/>
                <a:cs typeface="Times New Roman" panose="02020603050405020304" pitchFamily="18" charset="0"/>
              </a:rPr>
              <a:t> #NPCS  #</a:t>
            </a:r>
            <a:r>
              <a:rPr lang="en-US" dirty="0" err="1">
                <a:latin typeface="Bookman Old Style" panose="02050604050505020204" pitchFamily="18" charset="0"/>
                <a:ea typeface="Calibri" panose="020F0502020204030204" pitchFamily="34" charset="0"/>
                <a:cs typeface="Times New Roman" panose="02020603050405020304" pitchFamily="18" charset="0"/>
              </a:rPr>
              <a:t>StartupProject</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howtostartbusiness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ProjectReprot</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businessplanning</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potentialbusinessidea</a:t>
            </a:r>
            <a:r>
              <a:rPr lang="en-US" dirty="0">
                <a:latin typeface="Bookman Old Style" panose="02050604050505020204" pitchFamily="18" charset="0"/>
                <a:ea typeface="Calibri" panose="020F0502020204030204" pitchFamily="34" charset="0"/>
                <a:cs typeface="Times New Roman" panose="02020603050405020304" pitchFamily="18" charset="0"/>
              </a:rPr>
              <a:t> #business4you #Startupbusiness4you #</a:t>
            </a:r>
            <a:r>
              <a:rPr lang="en-US" dirty="0" err="1">
                <a:latin typeface="Bookman Old Style" panose="02050604050505020204" pitchFamily="18" charset="0"/>
                <a:ea typeface="Calibri" panose="020F0502020204030204" pitchFamily="34" charset="0"/>
                <a:cs typeface="Times New Roman" panose="02020603050405020304" pitchFamily="18" charset="0"/>
              </a:rPr>
              <a:t>StartupBusinessPlan</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StartupIndiaConsultants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startupinvestment</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startupbusinessidea</a:t>
            </a:r>
            <a:r>
              <a:rPr lang="en-US" dirty="0">
                <a:latin typeface="Bookman Old Style" panose="02050604050505020204" pitchFamily="18" charset="0"/>
                <a:ea typeface="Calibri" panose="020F0502020204030204" pitchFamily="34" charset="0"/>
                <a:cs typeface="Times New Roman" panose="02020603050405020304" pitchFamily="18" charset="0"/>
              </a:rPr>
              <a:t> #startup2020 #</a:t>
            </a:r>
            <a:r>
              <a:rPr lang="en-US" dirty="0" err="1">
                <a:latin typeface="Bookman Old Style" panose="02050604050505020204" pitchFamily="18" charset="0"/>
                <a:ea typeface="Calibri" panose="020F0502020204030204" pitchFamily="34" charset="0"/>
                <a:cs typeface="Times New Roman" panose="02020603050405020304" pitchFamily="18" charset="0"/>
              </a:rPr>
              <a:t>odishabusiness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odishastartupbusiness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OdishaInvestment</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OdishaBusiness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OdishaStartUp</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BusinessOdisha</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odishabusinessindustry</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investodisha</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odishamarket</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Odishaproject</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a:solidFill>
                  <a:srgbClr val="0E101A"/>
                </a:solidFill>
                <a:latin typeface="Bookman Old Style" panose="02050604050505020204" pitchFamily="18" charset="0"/>
                <a:ea typeface="Times New Roman" panose="02020603050405020304" pitchFamily="18" charset="0"/>
              </a:rPr>
              <a:t>#</a:t>
            </a:r>
            <a:r>
              <a:rPr lang="en-US" dirty="0" err="1">
                <a:solidFill>
                  <a:srgbClr val="0E101A"/>
                </a:solidFill>
                <a:latin typeface="Bookman Old Style" panose="02050604050505020204" pitchFamily="18" charset="0"/>
                <a:ea typeface="Times New Roman" panose="02020603050405020304" pitchFamily="18" charset="0"/>
              </a:rPr>
              <a:t>biodegradableplasticpellets</a:t>
            </a:r>
            <a:r>
              <a:rPr lang="en-US" dirty="0">
                <a:solidFill>
                  <a:srgbClr val="0E101A"/>
                </a:solidFill>
                <a:latin typeface="Bookman Old Style" panose="02050604050505020204" pitchFamily="18" charset="0"/>
                <a:ea typeface="Times New Roman" panose="02020603050405020304" pitchFamily="18" charset="0"/>
              </a:rPr>
              <a:t> #</a:t>
            </a:r>
            <a:r>
              <a:rPr lang="en-US" dirty="0" err="1">
                <a:solidFill>
                  <a:srgbClr val="0E101A"/>
                </a:solidFill>
                <a:latin typeface="Bookman Old Style" panose="02050604050505020204" pitchFamily="18" charset="0"/>
                <a:ea typeface="Times New Roman" panose="02020603050405020304" pitchFamily="18" charset="0"/>
              </a:rPr>
              <a:t>plapellets</a:t>
            </a:r>
            <a:r>
              <a:rPr lang="en-US" dirty="0">
                <a:solidFill>
                  <a:srgbClr val="0E101A"/>
                </a:solidFill>
                <a:latin typeface="Bookman Old Style" panose="02050604050505020204" pitchFamily="18" charset="0"/>
                <a:ea typeface="Times New Roman" panose="02020603050405020304" pitchFamily="18" charset="0"/>
              </a:rPr>
              <a:t> #</a:t>
            </a:r>
            <a:r>
              <a:rPr lang="en-US" dirty="0" err="1">
                <a:solidFill>
                  <a:srgbClr val="0E101A"/>
                </a:solidFill>
                <a:latin typeface="Bookman Old Style" panose="02050604050505020204" pitchFamily="18" charset="0"/>
                <a:ea typeface="Times New Roman" panose="02020603050405020304" pitchFamily="18" charset="0"/>
              </a:rPr>
              <a:t>biodegradablepellets</a:t>
            </a:r>
            <a:r>
              <a:rPr lang="en-US" dirty="0">
                <a:solidFill>
                  <a:srgbClr val="0E101A"/>
                </a:solidFill>
                <a:latin typeface="Bookman Old Style" panose="02050604050505020204" pitchFamily="18" charset="0"/>
                <a:ea typeface="Times New Roman" panose="02020603050405020304" pitchFamily="18" charset="0"/>
              </a:rPr>
              <a:t> #</a:t>
            </a:r>
            <a:r>
              <a:rPr lang="en-US" dirty="0" err="1">
                <a:solidFill>
                  <a:srgbClr val="0E101A"/>
                </a:solidFill>
                <a:latin typeface="Bookman Old Style" panose="02050604050505020204" pitchFamily="18" charset="0"/>
                <a:ea typeface="Times New Roman" panose="02020603050405020304" pitchFamily="18" charset="0"/>
              </a:rPr>
              <a:t>biodegradableplasticgranules</a:t>
            </a:r>
            <a:r>
              <a:rPr lang="en-US" dirty="0">
                <a:solidFill>
                  <a:srgbClr val="0E101A"/>
                </a:solidFill>
                <a:latin typeface="Bookman Old Style" panose="02050604050505020204" pitchFamily="18" charset="0"/>
                <a:ea typeface="Times New Roman" panose="02020603050405020304" pitchFamily="18" charset="0"/>
              </a:rPr>
              <a:t> #</a:t>
            </a:r>
            <a:r>
              <a:rPr lang="en-US" dirty="0" err="1">
                <a:solidFill>
                  <a:srgbClr val="0E101A"/>
                </a:solidFill>
                <a:latin typeface="Bookman Old Style" panose="02050604050505020204" pitchFamily="18" charset="0"/>
                <a:ea typeface="Times New Roman" panose="02020603050405020304" pitchFamily="18" charset="0"/>
              </a:rPr>
              <a:t>ecofriendlyproducts</a:t>
            </a:r>
            <a:r>
              <a:rPr lang="en-US" dirty="0">
                <a:solidFill>
                  <a:srgbClr val="0E101A"/>
                </a:solidFill>
                <a:latin typeface="Bookman Old Style" panose="02050604050505020204" pitchFamily="18" charset="0"/>
                <a:ea typeface="Times New Roman" panose="02020603050405020304" pitchFamily="18" charset="0"/>
              </a:rPr>
              <a:t> #</a:t>
            </a:r>
            <a:r>
              <a:rPr lang="en-US" dirty="0" err="1">
                <a:solidFill>
                  <a:srgbClr val="0E101A"/>
                </a:solidFill>
                <a:latin typeface="Bookman Old Style" panose="02050604050505020204" pitchFamily="18" charset="0"/>
                <a:ea typeface="Times New Roman" panose="02020603050405020304" pitchFamily="18" charset="0"/>
              </a:rPr>
              <a:t>biodegradableproduct</a:t>
            </a:r>
            <a:r>
              <a:rPr lang="en-US" dirty="0">
                <a:solidFill>
                  <a:srgbClr val="0E101A"/>
                </a:solidFill>
                <a:latin typeface="Bookman Old Style" panose="02050604050505020204" pitchFamily="18" charset="0"/>
                <a:ea typeface="Times New Roman" panose="02020603050405020304" pitchFamily="18" charset="0"/>
              </a:rPr>
              <a:t> #</a:t>
            </a:r>
            <a:r>
              <a:rPr lang="en-US" dirty="0" err="1">
                <a:solidFill>
                  <a:srgbClr val="0E101A"/>
                </a:solidFill>
                <a:latin typeface="Bookman Old Style" panose="02050604050505020204" pitchFamily="18" charset="0"/>
                <a:ea typeface="Times New Roman" panose="02020603050405020304" pitchFamily="18" charset="0"/>
              </a:rPr>
              <a:t>CPLAandPLA</a:t>
            </a:r>
            <a:r>
              <a:rPr lang="en-US" dirty="0">
                <a:solidFill>
                  <a:srgbClr val="0E101A"/>
                </a:solidFill>
                <a:latin typeface="Bookman Old Style" panose="02050604050505020204" pitchFamily="18" charset="0"/>
                <a:ea typeface="Times New Roman" panose="02020603050405020304" pitchFamily="18" charset="0"/>
              </a:rPr>
              <a:t> #</a:t>
            </a:r>
            <a:r>
              <a:rPr lang="en-US" dirty="0" err="1">
                <a:solidFill>
                  <a:srgbClr val="0E101A"/>
                </a:solidFill>
                <a:latin typeface="Bookman Old Style" panose="02050604050505020204" pitchFamily="18" charset="0"/>
                <a:ea typeface="Times New Roman" panose="02020603050405020304" pitchFamily="18" charset="0"/>
              </a:rPr>
              <a:t>Bagasseproducts</a:t>
            </a:r>
            <a:r>
              <a:rPr lang="en-US" dirty="0">
                <a:solidFill>
                  <a:srgbClr val="0E101A"/>
                </a:solidFill>
                <a:latin typeface="Bookman Old Style" panose="02050604050505020204" pitchFamily="18" charset="0"/>
                <a:ea typeface="Times New Roman" panose="02020603050405020304" pitchFamily="18" charset="0"/>
              </a:rPr>
              <a:t> #</a:t>
            </a:r>
            <a:r>
              <a:rPr lang="en-US" dirty="0" err="1">
                <a:solidFill>
                  <a:srgbClr val="0E101A"/>
                </a:solidFill>
                <a:latin typeface="Bookman Old Style" panose="02050604050505020204" pitchFamily="18" charset="0"/>
                <a:ea typeface="Times New Roman" panose="02020603050405020304" pitchFamily="18" charset="0"/>
              </a:rPr>
              <a:t>cassavaproducts</a:t>
            </a:r>
            <a:r>
              <a:rPr lang="en-US" dirty="0">
                <a:solidFill>
                  <a:srgbClr val="0E101A"/>
                </a:solidFill>
                <a:latin typeface="Bookman Old Style" panose="02050604050505020204" pitchFamily="18" charset="0"/>
                <a:ea typeface="Times New Roman" panose="02020603050405020304" pitchFamily="18" charset="0"/>
              </a:rPr>
              <a:t> #</a:t>
            </a:r>
            <a:r>
              <a:rPr lang="en-US" dirty="0" err="1">
                <a:solidFill>
                  <a:srgbClr val="0E101A"/>
                </a:solidFill>
                <a:latin typeface="Bookman Old Style" panose="02050604050505020204" pitchFamily="18" charset="0"/>
                <a:ea typeface="Times New Roman" panose="02020603050405020304" pitchFamily="18" charset="0"/>
              </a:rPr>
              <a:t>biodegradabledisposablecups</a:t>
            </a:r>
            <a:r>
              <a:rPr lang="en-US" dirty="0">
                <a:solidFill>
                  <a:srgbClr val="0E101A"/>
                </a:solidFill>
                <a:latin typeface="Bookman Old Style" panose="02050604050505020204" pitchFamily="18" charset="0"/>
                <a:ea typeface="Times New Roman" panose="02020603050405020304" pitchFamily="18" charset="0"/>
              </a:rPr>
              <a:t> #</a:t>
            </a:r>
            <a:r>
              <a:rPr lang="en-US" dirty="0" err="1">
                <a:solidFill>
                  <a:srgbClr val="0E101A"/>
                </a:solidFill>
                <a:latin typeface="Bookman Old Style" panose="02050604050505020204" pitchFamily="18" charset="0"/>
                <a:ea typeface="Times New Roman" panose="02020603050405020304" pitchFamily="18" charset="0"/>
              </a:rPr>
              <a:t>biodegradablecup</a:t>
            </a:r>
            <a:r>
              <a:rPr lang="en-US" dirty="0">
                <a:solidFill>
                  <a:srgbClr val="0E101A"/>
                </a:solidFill>
                <a:latin typeface="Bookman Old Style" panose="02050604050505020204" pitchFamily="18" charset="0"/>
                <a:ea typeface="Times New Roman" panose="02020603050405020304" pitchFamily="18" charset="0"/>
              </a:rPr>
              <a:t> #</a:t>
            </a:r>
            <a:r>
              <a:rPr lang="en-US" dirty="0" err="1">
                <a:solidFill>
                  <a:srgbClr val="0E101A"/>
                </a:solidFill>
                <a:latin typeface="Bookman Old Style" panose="02050604050505020204" pitchFamily="18" charset="0"/>
                <a:ea typeface="Times New Roman" panose="02020603050405020304" pitchFamily="18" charset="0"/>
              </a:rPr>
              <a:t>Biodegradablebusinessplan</a:t>
            </a:r>
            <a:r>
              <a:rPr lang="en-US" dirty="0">
                <a:solidFill>
                  <a:srgbClr val="0E101A"/>
                </a:solidFill>
                <a:latin typeface="Bookman Old Style" panose="02050604050505020204" pitchFamily="18" charset="0"/>
                <a:ea typeface="Times New Roman" panose="02020603050405020304" pitchFamily="18" charset="0"/>
              </a:rPr>
              <a:t> #</a:t>
            </a:r>
            <a:r>
              <a:rPr lang="en-US" dirty="0" err="1">
                <a:solidFill>
                  <a:srgbClr val="0E101A"/>
                </a:solidFill>
                <a:latin typeface="Bookman Old Style" panose="02050604050505020204" pitchFamily="18" charset="0"/>
                <a:ea typeface="Times New Roman" panose="02020603050405020304" pitchFamily="18" charset="0"/>
              </a:rPr>
              <a:t>biodegradableplastic</a:t>
            </a:r>
            <a:r>
              <a:rPr lang="en-US" dirty="0">
                <a:solidFill>
                  <a:srgbClr val="0E101A"/>
                </a:solidFill>
                <a:latin typeface="Bookman Old Style" panose="02050604050505020204" pitchFamily="18" charset="0"/>
                <a:ea typeface="Times New Roman" panose="02020603050405020304" pitchFamily="18" charset="0"/>
              </a:rPr>
              <a:t> #</a:t>
            </a:r>
            <a:r>
              <a:rPr lang="en-US" dirty="0" err="1">
                <a:solidFill>
                  <a:srgbClr val="0E101A"/>
                </a:solidFill>
                <a:latin typeface="Bookman Old Style" panose="02050604050505020204" pitchFamily="18" charset="0"/>
                <a:ea typeface="Times New Roman" panose="02020603050405020304" pitchFamily="18" charset="0"/>
              </a:rPr>
              <a:t>BiogasProduction</a:t>
            </a:r>
            <a:r>
              <a:rPr lang="en-US" dirty="0">
                <a:solidFill>
                  <a:srgbClr val="0E101A"/>
                </a:solidFill>
                <a:latin typeface="Bookman Old Style" panose="02050604050505020204" pitchFamily="18" charset="0"/>
                <a:ea typeface="Times New Roman" panose="02020603050405020304" pitchFamily="18" charset="0"/>
              </a:rPr>
              <a:t> #</a:t>
            </a:r>
            <a:r>
              <a:rPr lang="en-US" dirty="0" err="1">
                <a:solidFill>
                  <a:srgbClr val="0E101A"/>
                </a:solidFill>
                <a:latin typeface="Bookman Old Style" panose="02050604050505020204" pitchFamily="18" charset="0"/>
                <a:ea typeface="Times New Roman" panose="02020603050405020304" pitchFamily="18" charset="0"/>
              </a:rPr>
              <a:t>BiogasProductionbusinessplan</a:t>
            </a:r>
            <a:r>
              <a:rPr lang="en-US" dirty="0">
                <a:solidFill>
                  <a:srgbClr val="0E101A"/>
                </a:solidFill>
                <a:latin typeface="Bookman Old Style" panose="02050604050505020204" pitchFamily="18" charset="0"/>
                <a:ea typeface="Times New Roman" panose="02020603050405020304" pitchFamily="18" charset="0"/>
              </a:rPr>
              <a:t> </a:t>
            </a:r>
          </a:p>
        </p:txBody>
      </p:sp>
      <p:sp>
        <p:nvSpPr>
          <p:cNvPr id="3" name="Rectangle 2"/>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3"/>
              </a:rPr>
              <a:t>www.entrepreneurindia.co</a:t>
            </a:r>
            <a:r>
              <a:rPr lang="en-US" b="1" dirty="0" smtClean="0"/>
              <a:t>   </a:t>
            </a:r>
            <a:endParaRPr lang="en-US" b="1" dirty="0"/>
          </a:p>
        </p:txBody>
      </p:sp>
      <p:sp>
        <p:nvSpPr>
          <p:cNvPr id="4" name="TextBox 3"/>
          <p:cNvSpPr txBox="1"/>
          <p:nvPr/>
        </p:nvSpPr>
        <p:spPr>
          <a:xfrm>
            <a:off x="209266" y="629645"/>
            <a:ext cx="1488234" cy="707886"/>
          </a:xfrm>
          <a:prstGeom prst="rect">
            <a:avLst/>
          </a:prstGeom>
          <a:solidFill>
            <a:schemeClr val="bg1"/>
          </a:solidFill>
          <a:ln w="28575">
            <a:solidFill>
              <a:schemeClr val="accent1"/>
            </a:solidFill>
          </a:ln>
        </p:spPr>
        <p:txBody>
          <a:bodyPr wrap="square" rtlCol="0">
            <a:spAutoFit/>
          </a:bodyPr>
          <a:lstStyle/>
          <a:p>
            <a:pPr algn="ctr"/>
            <a:r>
              <a:rPr lang="en-US" sz="4000" b="1" dirty="0" smtClean="0">
                <a:solidFill>
                  <a:srgbClr val="6600FF"/>
                </a:solidFill>
                <a:latin typeface="Antique Olive" panose="020B0603020204030204" pitchFamily="34" charset="0"/>
              </a:rPr>
              <a:t>Tags</a:t>
            </a:r>
            <a:endParaRPr lang="en-US" sz="4000" b="1" dirty="0">
              <a:solidFill>
                <a:srgbClr val="6600FF"/>
              </a:solidFill>
              <a:latin typeface="Antique Olive" panose="020B0603020204030204" pitchFamily="34" charset="0"/>
            </a:endParaRPr>
          </a:p>
        </p:txBody>
      </p:sp>
      <p:pic>
        <p:nvPicPr>
          <p:cNvPr id="5" name="Picture 4"/>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6" name="Rectangle 5"/>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2653238013"/>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6" name="drumroll.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3"/>
              </a:rPr>
              <a:t>www.entrepreneurindia.co</a:t>
            </a:r>
            <a:r>
              <a:rPr lang="en-US" b="1" dirty="0" smtClean="0"/>
              <a:t>   </a:t>
            </a:r>
            <a:endParaRPr lang="en-US" b="1" dirty="0"/>
          </a:p>
        </p:txBody>
      </p:sp>
      <p:pic>
        <p:nvPicPr>
          <p:cNvPr id="4" name="Picture 3"/>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5" name="Rectangle 4"/>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
        <p:nvSpPr>
          <p:cNvPr id="2" name="Rectangle 1"/>
          <p:cNvSpPr/>
          <p:nvPr/>
        </p:nvSpPr>
        <p:spPr>
          <a:xfrm>
            <a:off x="204717" y="792793"/>
            <a:ext cx="11750722" cy="4999830"/>
          </a:xfrm>
          <a:prstGeom prst="rect">
            <a:avLst/>
          </a:prstGeom>
          <a:solidFill>
            <a:schemeClr val="bg1"/>
          </a:solidFill>
          <a:ln w="28575">
            <a:solidFill>
              <a:schemeClr val="tx1"/>
            </a:solidFill>
          </a:ln>
        </p:spPr>
        <p:txBody>
          <a:bodyPr wrap="square">
            <a:spAutoFit/>
          </a:bodyPr>
          <a:lstStyle/>
          <a:p>
            <a:pPr algn="just">
              <a:lnSpc>
                <a:spcPct val="200000"/>
              </a:lnSpc>
              <a:spcAft>
                <a:spcPts val="800"/>
              </a:spcAft>
            </a:pPr>
            <a:r>
              <a:rPr lang="en-US" dirty="0">
                <a:latin typeface="Bookman Old Style" panose="02050604050505020204" pitchFamily="18" charset="0"/>
                <a:ea typeface="Calibri" panose="020F0502020204030204" pitchFamily="34" charset="0"/>
                <a:cs typeface="Times New Roman" panose="02020603050405020304" pitchFamily="18" charset="0"/>
              </a:rPr>
              <a:t>#</a:t>
            </a:r>
            <a:r>
              <a:rPr lang="en-US" dirty="0" err="1">
                <a:latin typeface="Bookman Old Style" panose="02050604050505020204" pitchFamily="18" charset="0"/>
                <a:ea typeface="Calibri" panose="020F0502020204030204" pitchFamily="34" charset="0"/>
                <a:cs typeface="Times New Roman" panose="02020603050405020304" pitchFamily="18" charset="0"/>
              </a:rPr>
              <a:t>BiogasPowerPlant</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BiomassGasificationPowerPlant</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BiomassGasfier</a:t>
            </a:r>
            <a:r>
              <a:rPr lang="en-US" dirty="0">
                <a:latin typeface="Bookman Old Style" panose="02050604050505020204" pitchFamily="18" charset="0"/>
                <a:ea typeface="Calibri" panose="020F0502020204030204" pitchFamily="34" charset="0"/>
                <a:cs typeface="Times New Roman" panose="02020603050405020304" pitchFamily="18" charset="0"/>
              </a:rPr>
              <a:t> #Biofertilizer  #</a:t>
            </a:r>
            <a:r>
              <a:rPr lang="en-US" dirty="0" err="1">
                <a:latin typeface="Bookman Old Style" panose="02050604050505020204" pitchFamily="18" charset="0"/>
                <a:ea typeface="Calibri" panose="020F0502020204030204" pitchFamily="34" charset="0"/>
                <a:cs typeface="Times New Roman" panose="02020603050405020304" pitchFamily="18" charset="0"/>
              </a:rPr>
              <a:t>biofertilizersmanufacturers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biofertilizerproduction</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BagasseBasedCogenerationPowerplant</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BiomassPowerGenerationPlant</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CaramelColor</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CaramelColorbusinessplan</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CashewProcessing</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CashewProcessingbusinessplan</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Chocolatebusiness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Chocolatebusinessplan</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CattleFeedbusinessplan</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CattleFeed</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CelluloseAcetate</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CelluloseAcetatebusinessplan</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CementPlant</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CopperMelting</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CopperIngotRolling</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CornFlakesbusinessplan</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CrudeRubberProcessing</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CapsandClosures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CentralizedMetalTestingLaboratory</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Combsbusinessplan</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ConfectioneryProduction</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Chocolatemanufacturing</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Chocolatebusinessplan</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ChickenmuttonProcessing</a:t>
            </a:r>
            <a:r>
              <a:rPr lang="en-US" dirty="0">
                <a:latin typeface="Bookman Old Style" panose="02050604050505020204" pitchFamily="18" charset="0"/>
                <a:ea typeface="Calibri" panose="020F0502020204030204" pitchFamily="34"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6629612"/>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6" name="drumroll.wav"/>
          </p:stSnd>
        </p:sndAc>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3"/>
              </a:rPr>
              <a:t>www.entrepreneurindia.co</a:t>
            </a:r>
            <a:r>
              <a:rPr lang="en-US" b="1" dirty="0" smtClean="0"/>
              <a:t>   </a:t>
            </a:r>
            <a:endParaRPr lang="en-US" b="1" dirty="0"/>
          </a:p>
        </p:txBody>
      </p:sp>
      <p:pic>
        <p:nvPicPr>
          <p:cNvPr id="4" name="Picture 3"/>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5" name="Rectangle 4"/>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
        <p:nvSpPr>
          <p:cNvPr id="6" name="Rectangle 5"/>
          <p:cNvSpPr/>
          <p:nvPr/>
        </p:nvSpPr>
        <p:spPr>
          <a:xfrm>
            <a:off x="191069" y="743762"/>
            <a:ext cx="11737074" cy="5632311"/>
          </a:xfrm>
          <a:prstGeom prst="rect">
            <a:avLst/>
          </a:prstGeom>
          <a:solidFill>
            <a:schemeClr val="bg1"/>
          </a:solidFill>
          <a:ln w="38100">
            <a:solidFill>
              <a:schemeClr val="tx1"/>
            </a:solidFill>
          </a:ln>
        </p:spPr>
        <p:txBody>
          <a:bodyPr wrap="square">
            <a:spAutoFit/>
          </a:bodyPr>
          <a:lstStyle/>
          <a:p>
            <a:pPr algn="just">
              <a:lnSpc>
                <a:spcPct val="200000"/>
              </a:lnSpc>
            </a:pPr>
            <a:r>
              <a:rPr lang="en-US" dirty="0">
                <a:latin typeface="Bookman Old Style" panose="02050604050505020204" pitchFamily="18" charset="0"/>
                <a:ea typeface="Calibri" panose="020F0502020204030204" pitchFamily="34" charset="0"/>
                <a:cs typeface="Times New Roman" panose="02020603050405020304" pitchFamily="18" charset="0"/>
              </a:rPr>
              <a:t>#</a:t>
            </a:r>
            <a:r>
              <a:rPr lang="en-US" dirty="0" err="1">
                <a:latin typeface="Bookman Old Style" panose="02050604050505020204" pitchFamily="18" charset="0"/>
                <a:ea typeface="Calibri" panose="020F0502020204030204" pitchFamily="34" charset="0"/>
                <a:cs typeface="Times New Roman" panose="02020603050405020304" pitchFamily="18" charset="0"/>
              </a:rPr>
              <a:t>CakeGel</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CakeGelBusinessPlan</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CalciumPropionate</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calciumcarbonate</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CalciumPropionateMarketResearch</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CalciumPropionateMarket</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CattleBreedingMarket</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CattleBreedingManufacturing</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DairyFarming</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dairyfarmingbusiness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dairyproducts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ChocolateManufacturing</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ChocolateProduction</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ChocolateMarket</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ChocolateIndustry</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ChocolateBusinessPlan</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Chocolate&amp;Confectionery</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ChewingGumMarket</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ChewingGumBusinessPlan</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ColdStorageMarket</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ColdStorage</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ColdStorageBusiness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ColdStorageIndustry</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coldchainindustry</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coldstoragebusinessplan</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Potatoes&amp;Mahua</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ControlledAtmosphereColdStorage</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CogenerationPower</a:t>
            </a:r>
            <a:r>
              <a:rPr lang="en-US" dirty="0">
                <a:latin typeface="Bookman Old Style" panose="02050604050505020204" pitchFamily="18" charset="0"/>
                <a:ea typeface="Calibri" panose="020F0502020204030204" pitchFamily="34" charset="0"/>
                <a:cs typeface="Times New Roman" panose="02020603050405020304" pitchFamily="18" charset="0"/>
              </a:rPr>
              <a:t> </a:t>
            </a:r>
            <a:endParaRPr lang="en-US" dirty="0" smtClean="0">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200000"/>
              </a:lnSpc>
            </a:pPr>
            <a:r>
              <a:rPr lang="en-US" dirty="0">
                <a:latin typeface="Bookman Old Style" panose="02050604050505020204" pitchFamily="18" charset="0"/>
                <a:ea typeface="Calibri" panose="020F0502020204030204" pitchFamily="34" charset="0"/>
                <a:cs typeface="Times New Roman" panose="02020603050405020304" pitchFamily="18" charset="0"/>
              </a:rPr>
              <a:t>#</a:t>
            </a:r>
            <a:r>
              <a:rPr lang="en-US" dirty="0" err="1">
                <a:latin typeface="Bookman Old Style" panose="02050604050505020204" pitchFamily="18" charset="0"/>
                <a:ea typeface="Calibri" panose="020F0502020204030204" pitchFamily="34" charset="0"/>
                <a:cs typeface="Times New Roman" panose="02020603050405020304" pitchFamily="18" charset="0"/>
              </a:rPr>
              <a:t>CogenerationPowerBusinessPlan</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CompressedBiogas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OrganicFertilizer</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CaptivePowerPlant</a:t>
            </a:r>
            <a:r>
              <a:rPr lang="en-US" dirty="0">
                <a:latin typeface="Bookman Old Style" panose="02050604050505020204" pitchFamily="18" charset="0"/>
                <a:ea typeface="Calibri" panose="020F0502020204030204" pitchFamily="34" charset="0"/>
                <a:cs typeface="Times New Roman" panose="02020603050405020304" pitchFamily="18" charset="0"/>
              </a:rPr>
              <a:t> #Ciprofloxacin #</a:t>
            </a:r>
            <a:r>
              <a:rPr lang="en-US" dirty="0" err="1">
                <a:latin typeface="Bookman Old Style" panose="02050604050505020204" pitchFamily="18" charset="0"/>
                <a:ea typeface="Calibri" panose="020F0502020204030204" pitchFamily="34" charset="0"/>
                <a:cs typeface="Times New Roman" panose="02020603050405020304" pitchFamily="18" charset="0"/>
              </a:rPr>
              <a:t>CiprofloxacinBusinessIdea</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CiprofloxacinHcl</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CiprofloxacinHclBusiness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CiprofloxacinHclMarket</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DextrosePowderMarket</a:t>
            </a:r>
            <a:r>
              <a:rPr lang="en-US" dirty="0">
                <a:latin typeface="Bookman Old Style" panose="020506040505050202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80852803"/>
      </p:ext>
    </p:extLst>
  </p:cSld>
  <p:clrMapOvr>
    <a:masterClrMapping/>
  </p:clrMapOvr>
  <mc:AlternateContent xmlns:mc="http://schemas.openxmlformats.org/markup-compatibility/2006">
    <mc:Choice xmlns:p14="http://schemas.microsoft.com/office/powerpoint/2010/main" Requires="p14">
      <p:transition spd="slow" p14:dur="2000">
        <p:checker/>
        <p:sndAc>
          <p:stSnd>
            <p:snd r:embed="rId2" name="drumroll.wav"/>
          </p:stSnd>
        </p:sndAc>
      </p:transition>
    </mc:Choice>
    <mc:Fallback>
      <p:transition spd="slow">
        <p:checker/>
        <p:sndAc>
          <p:stSnd>
            <p:snd r:embed="rId2" name="drumroll.wav"/>
          </p:st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3"/>
              </a:rPr>
              <a:t>www.entrepreneurindia.co</a:t>
            </a:r>
            <a:r>
              <a:rPr lang="en-US" b="1" dirty="0" smtClean="0"/>
              <a:t>   </a:t>
            </a:r>
            <a:endParaRPr lang="en-US" b="1" dirty="0"/>
          </a:p>
        </p:txBody>
      </p:sp>
      <p:pic>
        <p:nvPicPr>
          <p:cNvPr id="4" name="Picture 3"/>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5" name="Rectangle 4"/>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
        <p:nvSpPr>
          <p:cNvPr id="2" name="Rectangle 1"/>
          <p:cNvSpPr/>
          <p:nvPr/>
        </p:nvSpPr>
        <p:spPr>
          <a:xfrm>
            <a:off x="232012" y="625903"/>
            <a:ext cx="11750721" cy="5856668"/>
          </a:xfrm>
          <a:prstGeom prst="rect">
            <a:avLst/>
          </a:prstGeom>
          <a:solidFill>
            <a:schemeClr val="bg1"/>
          </a:solidFill>
          <a:ln w="28575">
            <a:solidFill>
              <a:schemeClr val="tx1"/>
            </a:solidFill>
          </a:ln>
        </p:spPr>
        <p:txBody>
          <a:bodyPr wrap="square">
            <a:spAutoFit/>
          </a:bodyPr>
          <a:lstStyle/>
          <a:p>
            <a:pPr algn="just">
              <a:lnSpc>
                <a:spcPct val="150000"/>
              </a:lnSpc>
              <a:spcAft>
                <a:spcPts val="800"/>
              </a:spcAft>
            </a:pPr>
            <a:r>
              <a:rPr lang="en-US" dirty="0">
                <a:latin typeface="Bookman Old Style" panose="02050604050505020204" pitchFamily="18" charset="0"/>
                <a:ea typeface="Calibri" panose="020F0502020204030204" pitchFamily="34" charset="0"/>
                <a:cs typeface="Times New Roman" panose="02020603050405020304" pitchFamily="18" charset="0"/>
              </a:rPr>
              <a:t>#</a:t>
            </a:r>
            <a:r>
              <a:rPr lang="en-US" dirty="0" err="1">
                <a:latin typeface="Bookman Old Style" panose="02050604050505020204" pitchFamily="18" charset="0"/>
                <a:ea typeface="Calibri" panose="020F0502020204030204" pitchFamily="34" charset="0"/>
                <a:cs typeface="Times New Roman" panose="02020603050405020304" pitchFamily="18" charset="0"/>
              </a:rPr>
              <a:t>DextrosePowderManufacturing</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MedicalDevicesIndustry</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disposablePlasticSyringes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disposablePlasticSyringesBusiness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DisposableCaps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DisposableCapsBusiness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MedicalFaceMask</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MedicalMask</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SurgicalMask</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SurgicalFaceMask</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DisposableMedicalFaceMask</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DisposableMedicalMask</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DisposableSurgicalMask</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DisposableSurgicalFaceMask</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disposablenitrilegloves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NitrileGloves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glovesBusiness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EggPowder</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EggPowderBusiness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smtClean="0">
                <a:latin typeface="Bookman Old Style" panose="02050604050505020204" pitchFamily="18" charset="0"/>
                <a:ea typeface="Calibri" panose="020F0502020204030204" pitchFamily="34" charset="0"/>
                <a:cs typeface="Times New Roman" panose="02020603050405020304" pitchFamily="18" charset="0"/>
              </a:rPr>
              <a:t>EggPowderMarket</a:t>
            </a:r>
            <a:r>
              <a:rPr lang="en-US" dirty="0" smtClean="0">
                <a:latin typeface="Bookman Old Style" panose="02050604050505020204" pitchFamily="18" charset="0"/>
                <a:ea typeface="Calibri" panose="020F0502020204030204" pitchFamily="34" charset="0"/>
                <a:cs typeface="Times New Roman" panose="02020603050405020304" pitchFamily="18" charset="0"/>
              </a:rPr>
              <a:t> </a:t>
            </a:r>
            <a:r>
              <a:rPr lang="en-US" dirty="0">
                <a:latin typeface="Bookman Old Style" panose="02050604050505020204" pitchFamily="18" charset="0"/>
                <a:ea typeface="Calibri" panose="020F0502020204030204" pitchFamily="34" charset="0"/>
                <a:cs typeface="Times New Roman" panose="02020603050405020304" pitchFamily="18" charset="0"/>
              </a:rPr>
              <a:t>#</a:t>
            </a:r>
            <a:r>
              <a:rPr lang="en-US" dirty="0" err="1">
                <a:latin typeface="Bookman Old Style" panose="02050604050505020204" pitchFamily="18" charset="0"/>
                <a:ea typeface="Calibri" panose="020F0502020204030204" pitchFamily="34" charset="0"/>
                <a:cs typeface="Times New Roman" panose="02020603050405020304" pitchFamily="18" charset="0"/>
              </a:rPr>
              <a:t>EWasteRecyclingPlant</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LithiumBatteryRecyclingPlant</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ExpandedMetalMesh</a:t>
            </a:r>
            <a:r>
              <a:rPr lang="en-US" dirty="0">
                <a:latin typeface="Bookman Old Style" panose="02050604050505020204" pitchFamily="18" charset="0"/>
                <a:ea typeface="Calibri" panose="020F0502020204030204" pitchFamily="34" charset="0"/>
                <a:cs typeface="Times New Roman" panose="02020603050405020304" pitchFamily="18" charset="0"/>
              </a:rPr>
              <a:t> #Ecofriendly #</a:t>
            </a:r>
            <a:r>
              <a:rPr lang="en-US" dirty="0" err="1">
                <a:latin typeface="Bookman Old Style" panose="02050604050505020204" pitchFamily="18" charset="0"/>
                <a:ea typeface="Calibri" panose="020F0502020204030204" pitchFamily="34" charset="0"/>
                <a:cs typeface="Times New Roman" panose="02020603050405020304" pitchFamily="18" charset="0"/>
              </a:rPr>
              <a:t>EthanolAsBiofuel</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EntertainmentClub</a:t>
            </a:r>
            <a:r>
              <a:rPr lang="en-US" dirty="0">
                <a:latin typeface="Bookman Old Style" panose="02050604050505020204" pitchFamily="18" charset="0"/>
                <a:ea typeface="Calibri" panose="020F0502020204030204" pitchFamily="34" charset="0"/>
                <a:cs typeface="Times New Roman" panose="02020603050405020304" pitchFamily="18" charset="0"/>
              </a:rPr>
              <a:t> #4StarHotel #</a:t>
            </a:r>
            <a:r>
              <a:rPr lang="en-US" dirty="0" err="1">
                <a:latin typeface="Bookman Old Style" panose="02050604050505020204" pitchFamily="18" charset="0"/>
                <a:ea typeface="Calibri" panose="020F0502020204030204" pitchFamily="34" charset="0"/>
                <a:cs typeface="Times New Roman" panose="02020603050405020304" pitchFamily="18" charset="0"/>
              </a:rPr>
              <a:t>FoodProcessingUnit</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FabricatedAluminium</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FishingNet</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FishDehydration</a:t>
            </a:r>
            <a:r>
              <a:rPr lang="en-US" dirty="0">
                <a:latin typeface="Bookman Old Style" panose="02050604050505020204" pitchFamily="18" charset="0"/>
                <a:ea typeface="Calibri" panose="020F0502020204030204" pitchFamily="34" charset="0"/>
                <a:cs typeface="Times New Roman" panose="02020603050405020304" pitchFamily="18" charset="0"/>
              </a:rPr>
              <a:t> #Bakery #</a:t>
            </a:r>
            <a:r>
              <a:rPr lang="en-US" dirty="0" err="1">
                <a:latin typeface="Bookman Old Style" panose="02050604050505020204" pitchFamily="18" charset="0"/>
                <a:ea typeface="Calibri" panose="020F0502020204030204" pitchFamily="34" charset="0"/>
                <a:cs typeface="Times New Roman" panose="02020603050405020304" pitchFamily="18" charset="0"/>
              </a:rPr>
              <a:t>FrozenLayerParatha</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FreshDips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FishFlavouredChips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GunnyBags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GroundnutOil</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HardGelatinCapsules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HDPEWovenSacks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HolidayResort</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HandSanitizer</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HighFructoseCornSyrup</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HardBoiledCandy</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HydroBasedPower</a:t>
            </a:r>
            <a:r>
              <a:rPr lang="en-US" dirty="0">
                <a:latin typeface="Bookman Old Style" panose="02050604050505020204" pitchFamily="18" charset="0"/>
                <a:ea typeface="Calibri" panose="020F0502020204030204" pitchFamily="34" charset="0"/>
                <a:cs typeface="Times New Roman" panose="02020603050405020304" pitchFamily="18" charset="0"/>
              </a:rPr>
              <a:t> #Hotel #Hospital #</a:t>
            </a:r>
            <a:r>
              <a:rPr lang="en-US" dirty="0" err="1">
                <a:latin typeface="Bookman Old Style" panose="02050604050505020204" pitchFamily="18" charset="0"/>
                <a:ea typeface="Calibri" panose="020F0502020204030204" pitchFamily="34" charset="0"/>
                <a:cs typeface="Times New Roman" panose="02020603050405020304" pitchFamily="18" charset="0"/>
              </a:rPr>
              <a:t>HotelWithDiscotheque</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InformationTechnology</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IvFluids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ColdStorage</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OilExtraction</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KhandsariSugar</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LadiesunderGarments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LinearAlkylBenzene</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LPGCylinders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LunchBoxes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LiquidFloorCleaners</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LiquidGlucose</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BrokenRice</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LemonlimeFlavouredSoftDrink</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MasalaPowder</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MedicalCollege</a:t>
            </a:r>
            <a:endParaRPr lang="en-US" dirty="0">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5030726"/>
      </p:ext>
    </p:extLst>
  </p:cSld>
  <p:clrMapOvr>
    <a:masterClrMapping/>
  </p:clrMapOvr>
  <mc:AlternateContent xmlns:mc="http://schemas.openxmlformats.org/markup-compatibility/2006">
    <mc:Choice xmlns:p14="http://schemas.microsoft.com/office/powerpoint/2010/main" Requires="p14">
      <p:transition spd="slow" p14:dur="2000">
        <p:checker/>
        <p:sndAc>
          <p:stSnd>
            <p:snd r:embed="rId2" name="drumroll.wav"/>
          </p:stSnd>
        </p:sndAc>
      </p:transition>
    </mc:Choice>
    <mc:Fallback>
      <p:transition spd="slow">
        <p:checker/>
        <p:sndAc>
          <p:stSnd>
            <p:snd r:embed="rId2" name="drumroll.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97451" y="1748172"/>
            <a:ext cx="11802709" cy="1371401"/>
          </a:xfrm>
          <a:prstGeom prst="rect">
            <a:avLst/>
          </a:prstGeom>
          <a:solidFill>
            <a:schemeClr val="bg1"/>
          </a:solidFill>
          <a:ln w="38100">
            <a:solidFill>
              <a:schemeClr val="accent1"/>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457200" algn="ctr">
              <a:lnSpc>
                <a:spcPct val="107000"/>
              </a:lnSpc>
              <a:spcAft>
                <a:spcPts val="800"/>
              </a:spcAft>
            </a:pPr>
            <a:r>
              <a:rPr lang="en-US" sz="4000" b="1" dirty="0">
                <a:solidFill>
                  <a:srgbClr val="996633"/>
                </a:solidFill>
                <a:latin typeface="Antique Olive" panose="020B0603020204030204" pitchFamily="34" charset="0"/>
                <a:ea typeface="Calibri" panose="020F0502020204030204" pitchFamily="34" charset="0"/>
                <a:cs typeface="Times New Roman" panose="02020603050405020304" pitchFamily="18" charset="0"/>
              </a:rPr>
              <a:t>For more Projects and further details, </a:t>
            </a:r>
            <a:r>
              <a:rPr lang="en-US" sz="4000" b="1" dirty="0" smtClean="0">
                <a:solidFill>
                  <a:srgbClr val="996633"/>
                </a:solidFill>
                <a:latin typeface="Antique Olive" panose="020B0603020204030204" pitchFamily="34" charset="0"/>
                <a:ea typeface="Calibri" panose="020F0502020204030204" pitchFamily="34" charset="0"/>
                <a:cs typeface="Times New Roman" panose="02020603050405020304" pitchFamily="18" charset="0"/>
              </a:rPr>
              <a:t>visit at:</a:t>
            </a:r>
          </a:p>
        </p:txBody>
      </p:sp>
      <p:sp>
        <p:nvSpPr>
          <p:cNvPr id="4" name="Rectangle 3"/>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3"/>
              </a:rPr>
              <a:t>www.entrepreneurindia.co</a:t>
            </a:r>
            <a:r>
              <a:rPr lang="en-US" b="1" dirty="0" smtClean="0"/>
              <a:t>   </a:t>
            </a:r>
            <a:endParaRPr lang="en-US" b="1" dirty="0"/>
          </a:p>
        </p:txBody>
      </p:sp>
      <p:pic>
        <p:nvPicPr>
          <p:cNvPr id="6" name="Picture 5"/>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5" name="Rectangle 4"/>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
        <p:nvSpPr>
          <p:cNvPr id="7" name="Rectangle 6"/>
          <p:cNvSpPr/>
          <p:nvPr/>
        </p:nvSpPr>
        <p:spPr>
          <a:xfrm>
            <a:off x="3288381" y="3462698"/>
            <a:ext cx="4878260" cy="584775"/>
          </a:xfrm>
          <a:prstGeom prst="rect">
            <a:avLst/>
          </a:prstGeom>
          <a:solidFill>
            <a:schemeClr val="bg1"/>
          </a:solidFill>
          <a:ln w="57150">
            <a:solidFill>
              <a:schemeClr val="tx1"/>
            </a:solidFill>
          </a:ln>
        </p:spPr>
        <p:txBody>
          <a:bodyPr wrap="none">
            <a:spAutoFit/>
          </a:bodyPr>
          <a:lstStyle/>
          <a:p>
            <a:pPr algn="ctr"/>
            <a:r>
              <a:rPr lang="en-US" sz="3200" dirty="0">
                <a:solidFill>
                  <a:srgbClr val="1F1918"/>
                </a:solidFill>
                <a:latin typeface="open_sansbold"/>
                <a:hlinkClick r:id="rId6"/>
              </a:rPr>
              <a:t>Project Reports &amp; Profiles</a:t>
            </a:r>
            <a:endParaRPr lang="en-US" sz="3200" b="0" i="0" dirty="0">
              <a:solidFill>
                <a:srgbClr val="1F1918"/>
              </a:solidFill>
              <a:effectLst/>
              <a:latin typeface="open_sansbold"/>
            </a:endParaRPr>
          </a:p>
        </p:txBody>
      </p:sp>
      <p:sp>
        <p:nvSpPr>
          <p:cNvPr id="8" name="Rectangle 7"/>
          <p:cNvSpPr/>
          <p:nvPr/>
        </p:nvSpPr>
        <p:spPr>
          <a:xfrm>
            <a:off x="3730234" y="4390745"/>
            <a:ext cx="3994556" cy="523220"/>
          </a:xfrm>
          <a:prstGeom prst="rect">
            <a:avLst/>
          </a:prstGeom>
          <a:solidFill>
            <a:schemeClr val="bg1"/>
          </a:solidFill>
          <a:ln w="38100">
            <a:solidFill>
              <a:schemeClr val="tx1"/>
            </a:solidFill>
          </a:ln>
        </p:spPr>
        <p:txBody>
          <a:bodyPr wrap="none">
            <a:spAutoFit/>
          </a:bodyPr>
          <a:lstStyle/>
          <a:p>
            <a:pPr algn="ctr"/>
            <a:r>
              <a:rPr lang="en-US" sz="2800" cap="all" smtClean="0">
                <a:solidFill>
                  <a:srgbClr val="1F1918"/>
                </a:solidFill>
                <a:latin typeface="open_sansbold"/>
                <a:hlinkClick r:id="rId7"/>
              </a:rPr>
              <a:t>BOOKS &amp; DATABASES</a:t>
            </a:r>
            <a:endParaRPr lang="en-US" sz="2800" b="0" i="0" cap="all" dirty="0">
              <a:solidFill>
                <a:srgbClr val="1F1918"/>
              </a:solidFill>
              <a:effectLst/>
              <a:latin typeface="open_sansbold"/>
            </a:endParaRPr>
          </a:p>
        </p:txBody>
      </p:sp>
      <p:sp>
        <p:nvSpPr>
          <p:cNvPr id="9" name="Rectangle 8"/>
          <p:cNvSpPr/>
          <p:nvPr/>
        </p:nvSpPr>
        <p:spPr>
          <a:xfrm>
            <a:off x="3730234" y="5414328"/>
            <a:ext cx="3816978" cy="461665"/>
          </a:xfrm>
          <a:prstGeom prst="rect">
            <a:avLst/>
          </a:prstGeom>
          <a:solidFill>
            <a:schemeClr val="bg1"/>
          </a:solidFill>
          <a:ln w="38100">
            <a:solidFill>
              <a:schemeClr val="tx1"/>
            </a:solidFill>
          </a:ln>
        </p:spPr>
        <p:txBody>
          <a:bodyPr wrap="square">
            <a:spAutoFit/>
          </a:bodyPr>
          <a:lstStyle/>
          <a:p>
            <a:pPr algn="ctr"/>
            <a:r>
              <a:rPr lang="en-US" sz="2400" b="1" dirty="0">
                <a:hlinkClick r:id="rId8"/>
              </a:rPr>
              <a:t>Market Research Report</a:t>
            </a:r>
            <a:endParaRPr lang="en-US" sz="2400" b="1" dirty="0"/>
          </a:p>
        </p:txBody>
      </p:sp>
    </p:spTree>
    <p:extLst>
      <p:ext uri="{BB962C8B-B14F-4D97-AF65-F5344CB8AC3E}">
        <p14:creationId xmlns:p14="http://schemas.microsoft.com/office/powerpoint/2010/main" val="77728088"/>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9" name="drumroll.wav"/>
          </p:stSnd>
        </p:sndAc>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29736" y="1035191"/>
            <a:ext cx="11752998" cy="1200329"/>
          </a:xfrm>
          <a:prstGeom prst="rect">
            <a:avLst/>
          </a:prstGeom>
          <a:solidFill>
            <a:schemeClr val="bg1"/>
          </a:solidFill>
          <a:ln w="28575">
            <a:solidFill>
              <a:schemeClr val="tx1"/>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3600" b="1" dirty="0">
                <a:solidFill>
                  <a:srgbClr val="0000FF"/>
                </a:solidFill>
                <a:latin typeface="Antique Olive" panose="020B0603020204030204" pitchFamily="34" charset="0"/>
              </a:rPr>
              <a:t>Major Queries/Questions Answered in O</a:t>
            </a:r>
            <a:r>
              <a:rPr lang="en-US" sz="3600" b="1" dirty="0" smtClean="0">
                <a:solidFill>
                  <a:srgbClr val="0000FF"/>
                </a:solidFill>
                <a:latin typeface="Antique Olive" panose="020B0603020204030204" pitchFamily="34" charset="0"/>
              </a:rPr>
              <a:t>ur </a:t>
            </a:r>
            <a:r>
              <a:rPr lang="en-US" sz="3600" b="1" dirty="0">
                <a:solidFill>
                  <a:srgbClr val="0000FF"/>
                </a:solidFill>
                <a:latin typeface="Antique Olive" panose="020B0603020204030204" pitchFamily="34" charset="0"/>
              </a:rPr>
              <a:t>Report?</a:t>
            </a:r>
          </a:p>
        </p:txBody>
      </p:sp>
      <p:sp>
        <p:nvSpPr>
          <p:cNvPr id="4" name="Rectangle 3"/>
          <p:cNvSpPr/>
          <p:nvPr/>
        </p:nvSpPr>
        <p:spPr>
          <a:xfrm>
            <a:off x="8706134" y="6488668"/>
            <a:ext cx="32766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hlinkClick r:id="rId3"/>
              </a:rPr>
              <a:t>www.entrepreneurindia.co</a:t>
            </a:r>
            <a:r>
              <a:rPr lang="en-US" b="1" dirty="0"/>
              <a:t>       </a:t>
            </a:r>
          </a:p>
        </p:txBody>
      </p:sp>
      <p:sp>
        <p:nvSpPr>
          <p:cNvPr id="5" name="Rectangle 4"/>
          <p:cNvSpPr/>
          <p:nvPr/>
        </p:nvSpPr>
        <p:spPr>
          <a:xfrm>
            <a:off x="229736" y="2342347"/>
            <a:ext cx="11752998" cy="3970318"/>
          </a:xfrm>
          <a:prstGeom prst="rect">
            <a:avLst/>
          </a:prstGeom>
          <a:solidFill>
            <a:schemeClr val="bg1"/>
          </a:solidFill>
          <a:ln>
            <a:solidFill>
              <a:schemeClr val="accent1"/>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50000"/>
              </a:lnSpc>
            </a:pPr>
            <a:r>
              <a:rPr lang="en-US" sz="2400" b="1" dirty="0" smtClean="0">
                <a:solidFill>
                  <a:srgbClr val="008000"/>
                </a:solidFill>
                <a:latin typeface="Georgia" panose="02040502050405020303" pitchFamily="18" charset="0"/>
              </a:rPr>
              <a:t>1.        How </a:t>
            </a:r>
            <a:r>
              <a:rPr lang="en-US" sz="2400" b="1" dirty="0">
                <a:solidFill>
                  <a:srgbClr val="008000"/>
                </a:solidFill>
                <a:latin typeface="Georgia" panose="02040502050405020303" pitchFamily="18" charset="0"/>
              </a:rPr>
              <a:t>has </a:t>
            </a:r>
            <a:r>
              <a:rPr lang="en-US" sz="2400" b="1" dirty="0" smtClean="0">
                <a:solidFill>
                  <a:srgbClr val="008000"/>
                </a:solidFill>
                <a:latin typeface="Georgia" panose="02040502050405020303" pitchFamily="18" charset="0"/>
              </a:rPr>
              <a:t>the  industry </a:t>
            </a:r>
            <a:r>
              <a:rPr lang="en-US" sz="2400" b="1" dirty="0">
                <a:solidFill>
                  <a:srgbClr val="008000"/>
                </a:solidFill>
                <a:latin typeface="Georgia" panose="02040502050405020303" pitchFamily="18" charset="0"/>
              </a:rPr>
              <a:t>performed so far and how will it perform in  </a:t>
            </a:r>
            <a:endParaRPr lang="en-US" sz="2400" b="1" dirty="0" smtClean="0">
              <a:solidFill>
                <a:srgbClr val="008000"/>
              </a:solidFill>
              <a:latin typeface="Georgia" panose="02040502050405020303" pitchFamily="18" charset="0"/>
            </a:endParaRPr>
          </a:p>
          <a:p>
            <a:pPr algn="just">
              <a:lnSpc>
                <a:spcPct val="150000"/>
              </a:lnSpc>
            </a:pPr>
            <a:r>
              <a:rPr lang="en-US" sz="2400" b="1" dirty="0">
                <a:solidFill>
                  <a:srgbClr val="008000"/>
                </a:solidFill>
                <a:latin typeface="Georgia" panose="02040502050405020303" pitchFamily="18" charset="0"/>
              </a:rPr>
              <a:t> </a:t>
            </a:r>
            <a:r>
              <a:rPr lang="en-US" sz="2400" b="1" dirty="0" smtClean="0">
                <a:solidFill>
                  <a:srgbClr val="008000"/>
                </a:solidFill>
                <a:latin typeface="Georgia" panose="02040502050405020303" pitchFamily="18" charset="0"/>
              </a:rPr>
              <a:t>          the coming </a:t>
            </a:r>
            <a:r>
              <a:rPr lang="en-US" sz="2400" b="1" dirty="0">
                <a:solidFill>
                  <a:srgbClr val="008000"/>
                </a:solidFill>
                <a:latin typeface="Georgia" panose="02040502050405020303" pitchFamily="18" charset="0"/>
              </a:rPr>
              <a:t>years?</a:t>
            </a:r>
          </a:p>
          <a:p>
            <a:pPr marL="457200" indent="-457200" algn="just">
              <a:lnSpc>
                <a:spcPct val="150000"/>
              </a:lnSpc>
              <a:buAutoNum type="arabicPeriod" startAt="2"/>
            </a:pPr>
            <a:r>
              <a:rPr lang="en-US" sz="2400" b="1" dirty="0" smtClean="0">
                <a:solidFill>
                  <a:srgbClr val="800000"/>
                </a:solidFill>
                <a:latin typeface="Georgia" panose="02040502050405020303" pitchFamily="18" charset="0"/>
              </a:rPr>
              <a:t>      What </a:t>
            </a:r>
            <a:r>
              <a:rPr lang="en-US" sz="2400" b="1" dirty="0">
                <a:solidFill>
                  <a:srgbClr val="800000"/>
                </a:solidFill>
                <a:latin typeface="Georgia" panose="02040502050405020303" pitchFamily="18" charset="0"/>
              </a:rPr>
              <a:t>is the Project Feasibility of </a:t>
            </a:r>
            <a:r>
              <a:rPr lang="en-US" sz="2400" b="1" dirty="0" smtClean="0">
                <a:solidFill>
                  <a:srgbClr val="800000"/>
                </a:solidFill>
                <a:latin typeface="Georgia" panose="02040502050405020303" pitchFamily="18" charset="0"/>
              </a:rPr>
              <a:t> the  Plant?</a:t>
            </a:r>
          </a:p>
          <a:p>
            <a:pPr marL="457200" indent="-457200" algn="just">
              <a:lnSpc>
                <a:spcPct val="150000"/>
              </a:lnSpc>
              <a:buAutoNum type="arabicPeriod" startAt="2"/>
            </a:pPr>
            <a:r>
              <a:rPr lang="en-US" sz="2400" b="1" dirty="0">
                <a:solidFill>
                  <a:srgbClr val="008000"/>
                </a:solidFill>
                <a:latin typeface="Georgia" panose="02040502050405020303" pitchFamily="18" charset="0"/>
              </a:rPr>
              <a:t>    What are the requirements of Working Capital for setting up the  </a:t>
            </a:r>
          </a:p>
          <a:p>
            <a:pPr algn="just">
              <a:lnSpc>
                <a:spcPct val="150000"/>
              </a:lnSpc>
            </a:pPr>
            <a:r>
              <a:rPr lang="en-US" sz="2400" b="1" dirty="0">
                <a:solidFill>
                  <a:srgbClr val="008000"/>
                </a:solidFill>
                <a:latin typeface="Georgia" panose="02040502050405020303" pitchFamily="18" charset="0"/>
              </a:rPr>
              <a:t>           plant?</a:t>
            </a:r>
          </a:p>
          <a:p>
            <a:pPr algn="just">
              <a:lnSpc>
                <a:spcPct val="150000"/>
              </a:lnSpc>
            </a:pPr>
            <a:r>
              <a:rPr lang="en-US" sz="2400" b="1" dirty="0">
                <a:solidFill>
                  <a:srgbClr val="800000"/>
                </a:solidFill>
                <a:latin typeface="Georgia" panose="02040502050405020303" pitchFamily="18" charset="0"/>
              </a:rPr>
              <a:t>4.	What is the structure of the  industry and who are the key/major   </a:t>
            </a:r>
          </a:p>
          <a:p>
            <a:pPr algn="just">
              <a:lnSpc>
                <a:spcPct val="150000"/>
              </a:lnSpc>
            </a:pPr>
            <a:r>
              <a:rPr lang="en-US" sz="2400" b="1" dirty="0">
                <a:solidFill>
                  <a:srgbClr val="800000"/>
                </a:solidFill>
                <a:latin typeface="Georgia" panose="02040502050405020303" pitchFamily="18" charset="0"/>
              </a:rPr>
              <a:t>          players?</a:t>
            </a:r>
          </a:p>
        </p:txBody>
      </p:sp>
      <p:pic>
        <p:nvPicPr>
          <p:cNvPr id="6" name="Picture 5"/>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7" name="Rectangle 6"/>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3182829101"/>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6" name="drumroll.wav"/>
          </p:stSnd>
        </p:sndAc>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55742" y="1416796"/>
            <a:ext cx="11699543" cy="4524315"/>
          </a:xfrm>
          <a:prstGeom prst="rect">
            <a:avLst/>
          </a:prstGeom>
          <a:solidFill>
            <a:schemeClr val="bg1"/>
          </a:solidFill>
          <a:ln>
            <a:solidFill>
              <a:schemeClr val="accent1"/>
            </a:solidFill>
          </a:ln>
        </p:spPr>
        <p:txBody>
          <a:bodyPr wrap="square">
            <a:spAutoFit/>
          </a:bodyPr>
          <a:lstStyle/>
          <a:p>
            <a:pPr algn="just">
              <a:lnSpc>
                <a:spcPct val="150000"/>
              </a:lnSpc>
            </a:pPr>
            <a:r>
              <a:rPr lang="en-US" sz="2400" b="1" dirty="0">
                <a:solidFill>
                  <a:srgbClr val="008000"/>
                </a:solidFill>
                <a:latin typeface="Georgia" panose="02040502050405020303" pitchFamily="18" charset="0"/>
              </a:rPr>
              <a:t>5.	What is the total project cost for setting up the  plant?</a:t>
            </a:r>
          </a:p>
          <a:p>
            <a:pPr marL="457200" indent="-457200" algn="just">
              <a:lnSpc>
                <a:spcPct val="150000"/>
              </a:lnSpc>
              <a:buAutoNum type="arabicPeriod" startAt="6"/>
            </a:pPr>
            <a:r>
              <a:rPr lang="en-US" sz="2400" b="1" dirty="0" smtClean="0">
                <a:solidFill>
                  <a:srgbClr val="800000"/>
                </a:solidFill>
                <a:latin typeface="Georgia" panose="02040502050405020303" pitchFamily="18" charset="0"/>
              </a:rPr>
              <a:t>      What </a:t>
            </a:r>
            <a:r>
              <a:rPr lang="en-US" sz="2400" b="1" dirty="0">
                <a:solidFill>
                  <a:srgbClr val="800000"/>
                </a:solidFill>
                <a:latin typeface="Georgia" panose="02040502050405020303" pitchFamily="18" charset="0"/>
              </a:rPr>
              <a:t>are the operating costs for setting up </a:t>
            </a:r>
            <a:r>
              <a:rPr lang="en-US" sz="2400" b="1" dirty="0" smtClean="0">
                <a:solidFill>
                  <a:srgbClr val="800000"/>
                </a:solidFill>
                <a:latin typeface="Georgia" panose="02040502050405020303" pitchFamily="18" charset="0"/>
              </a:rPr>
              <a:t>the  </a:t>
            </a:r>
            <a:r>
              <a:rPr lang="en-US" sz="2400" b="1" dirty="0">
                <a:solidFill>
                  <a:srgbClr val="800000"/>
                </a:solidFill>
                <a:latin typeface="Georgia" panose="02040502050405020303" pitchFamily="18" charset="0"/>
              </a:rPr>
              <a:t>plant</a:t>
            </a:r>
            <a:r>
              <a:rPr lang="en-US" sz="2400" b="1" dirty="0" smtClean="0">
                <a:solidFill>
                  <a:srgbClr val="800000"/>
                </a:solidFill>
                <a:latin typeface="Georgia" panose="02040502050405020303" pitchFamily="18" charset="0"/>
              </a:rPr>
              <a:t>?</a:t>
            </a:r>
          </a:p>
          <a:p>
            <a:pPr marL="457200" indent="-457200" algn="just">
              <a:lnSpc>
                <a:spcPct val="150000"/>
              </a:lnSpc>
              <a:buAutoNum type="arabicPeriod" startAt="6"/>
            </a:pPr>
            <a:r>
              <a:rPr lang="en-US" sz="2400" b="1" dirty="0">
                <a:solidFill>
                  <a:srgbClr val="008000"/>
                </a:solidFill>
                <a:latin typeface="Georgia" panose="02040502050405020303" pitchFamily="18" charset="0"/>
              </a:rPr>
              <a:t>     What are the machinery and equipment requirements for setting </a:t>
            </a:r>
          </a:p>
          <a:p>
            <a:pPr algn="just">
              <a:lnSpc>
                <a:spcPct val="150000"/>
              </a:lnSpc>
            </a:pPr>
            <a:r>
              <a:rPr lang="en-US" sz="2400" b="1" dirty="0">
                <a:solidFill>
                  <a:srgbClr val="008000"/>
                </a:solidFill>
                <a:latin typeface="Georgia" panose="02040502050405020303" pitchFamily="18" charset="0"/>
              </a:rPr>
              <a:t>           up the  plant?</a:t>
            </a:r>
          </a:p>
          <a:p>
            <a:pPr algn="just">
              <a:lnSpc>
                <a:spcPct val="150000"/>
              </a:lnSpc>
            </a:pPr>
            <a:r>
              <a:rPr lang="en-US" sz="2400" b="1" dirty="0">
                <a:solidFill>
                  <a:srgbClr val="800000"/>
                </a:solidFill>
                <a:latin typeface="Georgia" panose="02040502050405020303" pitchFamily="18" charset="0"/>
              </a:rPr>
              <a:t>8.	Who are the Suppliers and Manufacturers of Plant &amp; Machinery for   </a:t>
            </a:r>
          </a:p>
          <a:p>
            <a:pPr algn="just">
              <a:lnSpc>
                <a:spcPct val="150000"/>
              </a:lnSpc>
            </a:pPr>
            <a:r>
              <a:rPr lang="en-US" sz="2400" b="1" dirty="0">
                <a:solidFill>
                  <a:srgbClr val="800000"/>
                </a:solidFill>
                <a:latin typeface="Georgia" panose="02040502050405020303" pitchFamily="18" charset="0"/>
              </a:rPr>
              <a:t>            setting up the  plant?</a:t>
            </a:r>
          </a:p>
          <a:p>
            <a:pPr algn="just">
              <a:lnSpc>
                <a:spcPct val="150000"/>
              </a:lnSpc>
            </a:pPr>
            <a:r>
              <a:rPr lang="en-US" sz="2400" b="1" dirty="0">
                <a:solidFill>
                  <a:srgbClr val="008000"/>
                </a:solidFill>
                <a:latin typeface="Georgia" panose="02040502050405020303" pitchFamily="18" charset="0"/>
              </a:rPr>
              <a:t>9.      What are the requirements of raw material for setting up the </a:t>
            </a:r>
          </a:p>
          <a:p>
            <a:pPr algn="just">
              <a:lnSpc>
                <a:spcPct val="150000"/>
              </a:lnSpc>
            </a:pPr>
            <a:r>
              <a:rPr lang="en-US" sz="2400" b="1" dirty="0">
                <a:solidFill>
                  <a:srgbClr val="008000"/>
                </a:solidFill>
                <a:latin typeface="Georgia" panose="02040502050405020303" pitchFamily="18" charset="0"/>
              </a:rPr>
              <a:t>           plant?</a:t>
            </a:r>
          </a:p>
        </p:txBody>
      </p:sp>
      <p:sp>
        <p:nvSpPr>
          <p:cNvPr id="4" name="Rectangle 3"/>
          <p:cNvSpPr/>
          <p:nvPr/>
        </p:nvSpPr>
        <p:spPr>
          <a:xfrm>
            <a:off x="8915400" y="6488668"/>
            <a:ext cx="32766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hlinkClick r:id="rId3"/>
              </a:rPr>
              <a:t>www.entrepreneurindia.co</a:t>
            </a:r>
            <a:r>
              <a:rPr lang="en-US" b="1" dirty="0"/>
              <a:t>       </a:t>
            </a:r>
          </a:p>
        </p:txBody>
      </p:sp>
      <p:pic>
        <p:nvPicPr>
          <p:cNvPr id="6" name="Picture 5"/>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5" name="Rectangle 4"/>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721714874"/>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6" name="drumroll.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84336" y="671627"/>
            <a:ext cx="2826328" cy="60960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u="sng" dirty="0" smtClean="0">
                <a:solidFill>
                  <a:srgbClr val="002060"/>
                </a:solidFill>
              </a:rPr>
              <a:t>Introduction</a:t>
            </a:r>
            <a:endParaRPr lang="en-US" sz="3200" b="1" u="sng" dirty="0">
              <a:solidFill>
                <a:srgbClr val="002060"/>
              </a:solidFill>
            </a:endParaRPr>
          </a:p>
        </p:txBody>
      </p:sp>
      <p:sp>
        <p:nvSpPr>
          <p:cNvPr id="10" name="Rectangle 9"/>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3"/>
              </a:rPr>
              <a:t>www.entrepreneurindia.co</a:t>
            </a:r>
            <a:r>
              <a:rPr lang="en-US" b="1" dirty="0" smtClean="0"/>
              <a:t>   </a:t>
            </a:r>
            <a:endParaRPr lang="en-US" b="1" dirty="0"/>
          </a:p>
        </p:txBody>
      </p:sp>
      <p:pic>
        <p:nvPicPr>
          <p:cNvPr id="5" name="Picture 4"/>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6" name="Rectangle 5"/>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
        <p:nvSpPr>
          <p:cNvPr id="2" name="Rectangle 1"/>
          <p:cNvSpPr/>
          <p:nvPr/>
        </p:nvSpPr>
        <p:spPr>
          <a:xfrm>
            <a:off x="284336" y="1386697"/>
            <a:ext cx="11657455" cy="4037003"/>
          </a:xfrm>
          <a:prstGeom prst="rect">
            <a:avLst/>
          </a:prstGeom>
          <a:solidFill>
            <a:schemeClr val="bg1"/>
          </a:solidFill>
          <a:ln w="28575">
            <a:solidFill>
              <a:schemeClr val="tx1"/>
            </a:solidFill>
          </a:ln>
        </p:spPr>
        <p:txBody>
          <a:bodyPr wrap="square">
            <a:spAutoFit/>
          </a:bodyPr>
          <a:lstStyle/>
          <a:p>
            <a:pPr algn="just">
              <a:lnSpc>
                <a:spcPct val="150000"/>
              </a:lnSpc>
              <a:spcAft>
                <a:spcPts val="800"/>
              </a:spcAft>
            </a:pPr>
            <a:r>
              <a:rPr lang="en-US" dirty="0">
                <a:latin typeface="Bookman Old Style" panose="02050604050505020204" pitchFamily="18" charset="0"/>
                <a:ea typeface="Calibri" panose="020F0502020204030204" pitchFamily="34" charset="0"/>
                <a:cs typeface="Times New Roman" panose="02020603050405020304" pitchFamily="18" charset="0"/>
              </a:rPr>
              <a:t>Located in the eastern part of India, Odisha is the eighth largest (area) state in the country. It is home to the largest coastal lagoon in India (Chilika Lake). The state is also known for organizing one of the biggest chariot festivals in the world (</a:t>
            </a:r>
            <a:r>
              <a:rPr lang="en-US" dirty="0" err="1">
                <a:latin typeface="Bookman Old Style" panose="02050604050505020204" pitchFamily="18" charset="0"/>
                <a:ea typeface="Calibri" panose="020F0502020204030204" pitchFamily="34" charset="0"/>
                <a:cs typeface="Times New Roman" panose="02020603050405020304" pitchFamily="18" charset="0"/>
              </a:rPr>
              <a:t>Rath</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Yatra</a:t>
            </a:r>
            <a:r>
              <a:rPr lang="en-US" dirty="0">
                <a:latin typeface="Bookman Old Style" panose="02050604050505020204" pitchFamily="18" charset="0"/>
                <a:ea typeface="Calibri" panose="020F0502020204030204" pitchFamily="34" charset="0"/>
                <a:cs typeface="Times New Roman" panose="02020603050405020304" pitchFamily="18" charset="0"/>
              </a:rPr>
              <a:t>). While the state capital Bhubaneswar is known as the ‘City of Temples’, it’s also the sports capital of the country.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dirty="0">
                <a:latin typeface="Bookman Old Style" panose="02050604050505020204" pitchFamily="18" charset="0"/>
                <a:ea typeface="Calibri" panose="020F0502020204030204" pitchFamily="34" charset="0"/>
                <a:cs typeface="Times New Roman" panose="02020603050405020304" pitchFamily="18" charset="0"/>
              </a:rPr>
              <a:t>Odisha is the land where legendary emperor </a:t>
            </a:r>
            <a:r>
              <a:rPr lang="en-US" dirty="0" err="1">
                <a:latin typeface="Bookman Old Style" panose="02050604050505020204" pitchFamily="18" charset="0"/>
                <a:ea typeface="Calibri" panose="020F0502020204030204" pitchFamily="34" charset="0"/>
                <a:cs typeface="Times New Roman" panose="02020603050405020304" pitchFamily="18" charset="0"/>
              </a:rPr>
              <a:t>Ashoka</a:t>
            </a:r>
            <a:r>
              <a:rPr lang="en-US" dirty="0">
                <a:latin typeface="Bookman Old Style" panose="02050604050505020204" pitchFamily="18" charset="0"/>
                <a:ea typeface="Calibri" panose="020F0502020204030204" pitchFamily="34" charset="0"/>
                <a:cs typeface="Times New Roman" panose="02020603050405020304" pitchFamily="18" charset="0"/>
              </a:rPr>
              <a:t> gave up his blood-seeking thirst for power and took to ascetic life. Known for their love for </a:t>
            </a:r>
            <a:r>
              <a:rPr lang="en-US" dirty="0" err="1">
                <a:latin typeface="Bookman Old Style" panose="02050604050505020204" pitchFamily="18" charset="0"/>
                <a:ea typeface="Calibri" panose="020F0502020204030204" pitchFamily="34" charset="0"/>
                <a:cs typeface="Times New Roman" panose="02020603050405020304" pitchFamily="18" charset="0"/>
              </a:rPr>
              <a:t>pakhala</a:t>
            </a:r>
            <a:r>
              <a:rPr lang="en-US" dirty="0">
                <a:latin typeface="Bookman Old Style" panose="02050604050505020204" pitchFamily="18" charset="0"/>
                <a:ea typeface="Calibri" panose="020F0502020204030204" pitchFamily="34" charset="0"/>
                <a:cs typeface="Times New Roman" panose="02020603050405020304" pitchFamily="18" charset="0"/>
              </a:rPr>
              <a:t> (rice fermented in water), there is a rice institute in Cuttack, home of </a:t>
            </a:r>
            <a:r>
              <a:rPr lang="en-US" dirty="0" err="1">
                <a:latin typeface="Bookman Old Style" panose="02050604050505020204" pitchFamily="18" charset="0"/>
                <a:ea typeface="Calibri" panose="020F0502020204030204" pitchFamily="34" charset="0"/>
                <a:cs typeface="Times New Roman" panose="02020603050405020304" pitchFamily="18" charset="0"/>
              </a:rPr>
              <a:t>Netaji</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err="1">
                <a:latin typeface="Bookman Old Style" panose="02050604050505020204" pitchFamily="18" charset="0"/>
                <a:ea typeface="Calibri" panose="020F0502020204030204" pitchFamily="34" charset="0"/>
                <a:cs typeface="Times New Roman" panose="02020603050405020304" pitchFamily="18" charset="0"/>
              </a:rPr>
              <a:t>Subhash</a:t>
            </a:r>
            <a:r>
              <a:rPr lang="en-US" dirty="0">
                <a:latin typeface="Bookman Old Style" panose="02050604050505020204" pitchFamily="18" charset="0"/>
                <a:ea typeface="Calibri" panose="020F0502020204030204" pitchFamily="34" charset="0"/>
                <a:cs typeface="Times New Roman" panose="02020603050405020304" pitchFamily="18" charset="0"/>
              </a:rPr>
              <a:t> Chandra and home of the original ‘Dahi </a:t>
            </a:r>
            <a:r>
              <a:rPr lang="en-US" dirty="0" err="1">
                <a:latin typeface="Bookman Old Style" panose="02050604050505020204" pitchFamily="18" charset="0"/>
                <a:ea typeface="Calibri" panose="020F0502020204030204" pitchFamily="34" charset="0"/>
                <a:cs typeface="Times New Roman" panose="02020603050405020304" pitchFamily="18" charset="0"/>
              </a:rPr>
              <a:t>bara</a:t>
            </a:r>
            <a:r>
              <a:rPr lang="en-US" dirty="0">
                <a:latin typeface="Bookman Old Style" panose="02050604050505020204" pitchFamily="18" charset="0"/>
                <a:ea typeface="Calibri" panose="020F0502020204030204" pitchFamily="34" charset="0"/>
                <a:cs typeface="Times New Roman" panose="02020603050405020304" pitchFamily="18" charset="0"/>
              </a:rPr>
              <a:t> aloo </a:t>
            </a:r>
            <a:r>
              <a:rPr lang="en-US" dirty="0" err="1">
                <a:latin typeface="Bookman Old Style" panose="02050604050505020204" pitchFamily="18" charset="0"/>
                <a:ea typeface="Calibri" panose="020F0502020204030204" pitchFamily="34" charset="0"/>
                <a:cs typeface="Times New Roman" panose="02020603050405020304" pitchFamily="18" charset="0"/>
              </a:rPr>
              <a:t>dum</a:t>
            </a:r>
            <a:r>
              <a:rPr lang="en-US" dirty="0">
                <a:latin typeface="Bookman Old Style" panose="02050604050505020204" pitchFamily="18" charset="0"/>
                <a:ea typeface="Calibri" panose="020F0502020204030204" pitchFamily="34" charset="0"/>
                <a:cs typeface="Times New Roman" panose="02020603050405020304" pitchFamily="18" charset="0"/>
              </a:rPr>
              <a:t>’ (fried lentil dumplings in a curry-curd mix).</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b="1" dirty="0">
                <a:latin typeface="Bookman Old Style" panose="02050604050505020204" pitchFamily="18" charset="0"/>
                <a:ea typeface="Calibri" panose="020F0502020204030204" pitchFamily="34" charset="0"/>
                <a:cs typeface="Times New Roman" panose="02020603050405020304" pitchFamily="18" charset="0"/>
              </a:rPr>
              <a:t>Related Projects: - </a:t>
            </a:r>
            <a:r>
              <a:rPr lang="en-US" b="1"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6"/>
              </a:rPr>
              <a:t>Best Business Opportunities in Odisha (Orissa)</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9589" y="5529170"/>
            <a:ext cx="2619375" cy="12161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18569588"/>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8" name="drumroll.wav"/>
          </p:stSnd>
        </p:sndAc>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8915400" y="6488668"/>
            <a:ext cx="32766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hlinkClick r:id="rId3"/>
              </a:rPr>
              <a:t>www.entrepreneurindia.co</a:t>
            </a:r>
            <a:r>
              <a:rPr lang="en-US" b="1" dirty="0"/>
              <a:t>       </a:t>
            </a:r>
          </a:p>
        </p:txBody>
      </p:sp>
      <p:sp>
        <p:nvSpPr>
          <p:cNvPr id="4" name="Rectangle 3"/>
          <p:cNvSpPr/>
          <p:nvPr/>
        </p:nvSpPr>
        <p:spPr>
          <a:xfrm>
            <a:off x="218364" y="1268134"/>
            <a:ext cx="11723427" cy="4524315"/>
          </a:xfrm>
          <a:prstGeom prst="rect">
            <a:avLst/>
          </a:prstGeom>
          <a:solidFill>
            <a:schemeClr val="bg1"/>
          </a:solidFill>
          <a:ln>
            <a:solidFill>
              <a:schemeClr val="accent1"/>
            </a:solidFill>
          </a:ln>
        </p:spPr>
        <p:txBody>
          <a:bodyPr wrap="square">
            <a:spAutoFit/>
          </a:bodyPr>
          <a:lstStyle/>
          <a:p>
            <a:pPr algn="just">
              <a:lnSpc>
                <a:spcPct val="200000"/>
              </a:lnSpc>
            </a:pPr>
            <a:r>
              <a:rPr lang="en-US" sz="2400" b="1" dirty="0" smtClean="0">
                <a:solidFill>
                  <a:srgbClr val="800000"/>
                </a:solidFill>
                <a:latin typeface="Georgia" panose="02040502050405020303" pitchFamily="18" charset="0"/>
              </a:rPr>
              <a:t>10.	   Who </a:t>
            </a:r>
            <a:r>
              <a:rPr lang="en-US" sz="2400" b="1" dirty="0">
                <a:solidFill>
                  <a:srgbClr val="800000"/>
                </a:solidFill>
                <a:latin typeface="Georgia" panose="02040502050405020303" pitchFamily="18" charset="0"/>
              </a:rPr>
              <a:t>are the Suppliers and Manufacturers of Raw materials for </a:t>
            </a:r>
            <a:endParaRPr lang="en-US" sz="2400" b="1" dirty="0" smtClean="0">
              <a:solidFill>
                <a:srgbClr val="800000"/>
              </a:solidFill>
              <a:latin typeface="Georgia" panose="02040502050405020303" pitchFamily="18" charset="0"/>
            </a:endParaRPr>
          </a:p>
          <a:p>
            <a:pPr algn="just">
              <a:lnSpc>
                <a:spcPct val="200000"/>
              </a:lnSpc>
            </a:pPr>
            <a:r>
              <a:rPr lang="en-US" sz="2400" b="1" dirty="0">
                <a:solidFill>
                  <a:srgbClr val="800000"/>
                </a:solidFill>
                <a:latin typeface="Georgia" panose="02040502050405020303" pitchFamily="18" charset="0"/>
              </a:rPr>
              <a:t> </a:t>
            </a:r>
            <a:r>
              <a:rPr lang="en-US" sz="2400" b="1" dirty="0" smtClean="0">
                <a:solidFill>
                  <a:srgbClr val="800000"/>
                </a:solidFill>
                <a:latin typeface="Georgia" panose="02040502050405020303" pitchFamily="18" charset="0"/>
              </a:rPr>
              <a:t>           setting </a:t>
            </a:r>
            <a:r>
              <a:rPr lang="en-US" sz="2400" b="1" dirty="0">
                <a:solidFill>
                  <a:srgbClr val="800000"/>
                </a:solidFill>
                <a:latin typeface="Georgia" panose="02040502050405020303" pitchFamily="18" charset="0"/>
              </a:rPr>
              <a:t>up </a:t>
            </a:r>
            <a:r>
              <a:rPr lang="en-US" sz="2400" b="1" dirty="0" smtClean="0">
                <a:solidFill>
                  <a:srgbClr val="800000"/>
                </a:solidFill>
                <a:latin typeface="Georgia" panose="02040502050405020303" pitchFamily="18" charset="0"/>
              </a:rPr>
              <a:t> the  plant</a:t>
            </a:r>
            <a:r>
              <a:rPr lang="en-US" sz="2400" b="1" dirty="0">
                <a:solidFill>
                  <a:srgbClr val="800000"/>
                </a:solidFill>
                <a:latin typeface="Georgia" panose="02040502050405020303" pitchFamily="18" charset="0"/>
              </a:rPr>
              <a:t>?</a:t>
            </a:r>
          </a:p>
          <a:p>
            <a:pPr algn="just">
              <a:lnSpc>
                <a:spcPct val="200000"/>
              </a:lnSpc>
            </a:pPr>
            <a:r>
              <a:rPr lang="en-US" sz="2400" b="1" dirty="0" smtClean="0">
                <a:solidFill>
                  <a:srgbClr val="008000"/>
                </a:solidFill>
                <a:latin typeface="Georgia" panose="02040502050405020303" pitchFamily="18" charset="0"/>
              </a:rPr>
              <a:t>11.</a:t>
            </a:r>
            <a:r>
              <a:rPr lang="en-US" sz="2400" b="1" dirty="0">
                <a:solidFill>
                  <a:srgbClr val="008000"/>
                </a:solidFill>
                <a:latin typeface="Georgia" panose="02040502050405020303" pitchFamily="18" charset="0"/>
              </a:rPr>
              <a:t>	What is the Manufacturing Process </a:t>
            </a:r>
            <a:r>
              <a:rPr lang="en-US" sz="2400" b="1" dirty="0" smtClean="0">
                <a:solidFill>
                  <a:srgbClr val="008000"/>
                </a:solidFill>
                <a:latin typeface="Georgia" panose="02040502050405020303" pitchFamily="18" charset="0"/>
              </a:rPr>
              <a:t>of the  </a:t>
            </a:r>
            <a:r>
              <a:rPr lang="en-US" sz="2400" b="1" dirty="0">
                <a:solidFill>
                  <a:srgbClr val="008000"/>
                </a:solidFill>
                <a:latin typeface="Georgia" panose="02040502050405020303" pitchFamily="18" charset="0"/>
              </a:rPr>
              <a:t>plant?</a:t>
            </a:r>
          </a:p>
          <a:p>
            <a:pPr algn="just">
              <a:lnSpc>
                <a:spcPct val="200000"/>
              </a:lnSpc>
            </a:pPr>
            <a:r>
              <a:rPr lang="en-US" sz="2400" b="1" dirty="0">
                <a:solidFill>
                  <a:srgbClr val="800000"/>
                </a:solidFill>
                <a:latin typeface="Georgia" panose="02040502050405020303" pitchFamily="18" charset="0"/>
              </a:rPr>
              <a:t>12.	What is the total size of land required for setting up the  plant?</a:t>
            </a:r>
          </a:p>
          <a:p>
            <a:pPr algn="just">
              <a:lnSpc>
                <a:spcPct val="200000"/>
              </a:lnSpc>
            </a:pPr>
            <a:r>
              <a:rPr lang="en-US" sz="2400" b="1" dirty="0">
                <a:solidFill>
                  <a:srgbClr val="008000"/>
                </a:solidFill>
                <a:latin typeface="Georgia" panose="02040502050405020303" pitchFamily="18" charset="0"/>
              </a:rPr>
              <a:t>13.	What will be the income and expenditures for the  plant?</a:t>
            </a:r>
          </a:p>
          <a:p>
            <a:pPr algn="just">
              <a:lnSpc>
                <a:spcPct val="200000"/>
              </a:lnSpc>
            </a:pPr>
            <a:r>
              <a:rPr lang="en-US" sz="2400" b="1" dirty="0">
                <a:solidFill>
                  <a:srgbClr val="800000"/>
                </a:solidFill>
                <a:latin typeface="Georgia" panose="02040502050405020303" pitchFamily="18" charset="0"/>
              </a:rPr>
              <a:t>14.	What are the Projected Balance Sheets of the  plant?</a:t>
            </a:r>
          </a:p>
        </p:txBody>
      </p:sp>
      <p:pic>
        <p:nvPicPr>
          <p:cNvPr id="6" name="Picture 5"/>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5" name="Rectangle 4"/>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2146244405"/>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6" name="drumroll.wav"/>
          </p:stSnd>
        </p:sndAc>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8915400" y="6488668"/>
            <a:ext cx="32766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hlinkClick r:id="rId3"/>
              </a:rPr>
              <a:t>www.entrepreneurindia.co</a:t>
            </a:r>
            <a:r>
              <a:rPr lang="en-US" b="1" dirty="0"/>
              <a:t>       </a:t>
            </a:r>
          </a:p>
        </p:txBody>
      </p:sp>
      <p:sp>
        <p:nvSpPr>
          <p:cNvPr id="4" name="Rectangle 3"/>
          <p:cNvSpPr/>
          <p:nvPr/>
        </p:nvSpPr>
        <p:spPr>
          <a:xfrm>
            <a:off x="278641" y="1158787"/>
            <a:ext cx="11594911" cy="4524315"/>
          </a:xfrm>
          <a:prstGeom prst="rect">
            <a:avLst/>
          </a:prstGeom>
          <a:solidFill>
            <a:schemeClr val="bg1"/>
          </a:solidFill>
          <a:ln>
            <a:solidFill>
              <a:schemeClr val="accent1"/>
            </a:solidFill>
          </a:ln>
        </p:spPr>
        <p:txBody>
          <a:bodyPr wrap="square">
            <a:spAutoFit/>
          </a:bodyPr>
          <a:lstStyle/>
          <a:p>
            <a:pPr algn="just">
              <a:lnSpc>
                <a:spcPct val="150000"/>
              </a:lnSpc>
            </a:pPr>
            <a:r>
              <a:rPr lang="en-US" sz="2400" b="1" dirty="0">
                <a:solidFill>
                  <a:srgbClr val="008000"/>
                </a:solidFill>
                <a:latin typeface="Georgia" panose="02040502050405020303" pitchFamily="18" charset="0"/>
              </a:rPr>
              <a:t>15.	 What are the requirement of utilities and overheads for setting up </a:t>
            </a:r>
          </a:p>
          <a:p>
            <a:pPr algn="just">
              <a:lnSpc>
                <a:spcPct val="150000"/>
              </a:lnSpc>
            </a:pPr>
            <a:r>
              <a:rPr lang="en-US" sz="2400" b="1" dirty="0">
                <a:solidFill>
                  <a:srgbClr val="008000"/>
                </a:solidFill>
                <a:latin typeface="Georgia" panose="02040502050405020303" pitchFamily="18" charset="0"/>
              </a:rPr>
              <a:t>           the  plant?</a:t>
            </a:r>
          </a:p>
          <a:p>
            <a:pPr algn="just">
              <a:lnSpc>
                <a:spcPct val="150000"/>
              </a:lnSpc>
            </a:pPr>
            <a:r>
              <a:rPr lang="en-US" sz="2400" b="1" dirty="0" smtClean="0">
                <a:solidFill>
                  <a:srgbClr val="800000"/>
                </a:solidFill>
                <a:latin typeface="Georgia" panose="02040502050405020303" pitchFamily="18" charset="0"/>
              </a:rPr>
              <a:t>16.	  What </a:t>
            </a:r>
            <a:r>
              <a:rPr lang="en-US" sz="2400" b="1" dirty="0">
                <a:solidFill>
                  <a:srgbClr val="800000"/>
                </a:solidFill>
                <a:latin typeface="Georgia" panose="02040502050405020303" pitchFamily="18" charset="0"/>
              </a:rPr>
              <a:t>is the Built up Area Requirement and cost for setting up </a:t>
            </a:r>
            <a:r>
              <a:rPr lang="en-US" sz="2400" b="1" dirty="0" smtClean="0">
                <a:solidFill>
                  <a:srgbClr val="800000"/>
                </a:solidFill>
                <a:latin typeface="Georgia" panose="02040502050405020303" pitchFamily="18" charset="0"/>
              </a:rPr>
              <a:t>the  </a:t>
            </a:r>
          </a:p>
          <a:p>
            <a:pPr algn="just">
              <a:lnSpc>
                <a:spcPct val="150000"/>
              </a:lnSpc>
            </a:pPr>
            <a:r>
              <a:rPr lang="en-US" sz="2400" b="1" dirty="0">
                <a:solidFill>
                  <a:srgbClr val="800000"/>
                </a:solidFill>
                <a:latin typeface="Georgia" panose="02040502050405020303" pitchFamily="18" charset="0"/>
              </a:rPr>
              <a:t> </a:t>
            </a:r>
            <a:r>
              <a:rPr lang="en-US" sz="2400" b="1" dirty="0" smtClean="0">
                <a:solidFill>
                  <a:srgbClr val="800000"/>
                </a:solidFill>
                <a:latin typeface="Georgia" panose="02040502050405020303" pitchFamily="18" charset="0"/>
              </a:rPr>
              <a:t>             plant</a:t>
            </a:r>
            <a:r>
              <a:rPr lang="en-US" sz="2400" b="1" dirty="0">
                <a:solidFill>
                  <a:srgbClr val="800000"/>
                </a:solidFill>
                <a:latin typeface="Georgia" panose="02040502050405020303" pitchFamily="18" charset="0"/>
              </a:rPr>
              <a:t>?</a:t>
            </a:r>
          </a:p>
          <a:p>
            <a:pPr algn="just">
              <a:lnSpc>
                <a:spcPct val="150000"/>
              </a:lnSpc>
            </a:pPr>
            <a:r>
              <a:rPr lang="en-US" sz="2400" b="1" dirty="0">
                <a:solidFill>
                  <a:srgbClr val="008000"/>
                </a:solidFill>
                <a:latin typeface="Georgia" panose="02040502050405020303" pitchFamily="18" charset="0"/>
              </a:rPr>
              <a:t>17.	  What are the Personnel (Manpower) Requirements for setting up </a:t>
            </a:r>
          </a:p>
          <a:p>
            <a:pPr algn="just">
              <a:lnSpc>
                <a:spcPct val="150000"/>
              </a:lnSpc>
            </a:pPr>
            <a:r>
              <a:rPr lang="en-US" sz="2400" b="1" dirty="0">
                <a:solidFill>
                  <a:srgbClr val="008000"/>
                </a:solidFill>
                <a:latin typeface="Georgia" panose="02040502050405020303" pitchFamily="18" charset="0"/>
              </a:rPr>
              <a:t>              the plant?</a:t>
            </a:r>
          </a:p>
          <a:p>
            <a:pPr algn="just">
              <a:lnSpc>
                <a:spcPct val="150000"/>
              </a:lnSpc>
            </a:pPr>
            <a:r>
              <a:rPr lang="en-US" sz="2400" b="1" dirty="0">
                <a:solidFill>
                  <a:srgbClr val="800000"/>
                </a:solidFill>
                <a:latin typeface="Georgia" panose="02040502050405020303" pitchFamily="18" charset="0"/>
              </a:rPr>
              <a:t>18.	  What are Statistics of Import &amp; Export for the  Industry?</a:t>
            </a:r>
          </a:p>
          <a:p>
            <a:pPr algn="just">
              <a:lnSpc>
                <a:spcPct val="150000"/>
              </a:lnSpc>
            </a:pPr>
            <a:r>
              <a:rPr lang="en-US" sz="2400" b="1" dirty="0">
                <a:solidFill>
                  <a:srgbClr val="008000"/>
                </a:solidFill>
                <a:latin typeface="Georgia" panose="02040502050405020303" pitchFamily="18" charset="0"/>
              </a:rPr>
              <a:t>19.	  What is the time required to break-even?</a:t>
            </a:r>
          </a:p>
        </p:txBody>
      </p:sp>
      <p:pic>
        <p:nvPicPr>
          <p:cNvPr id="6" name="Picture 5"/>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5" name="Rectangle 4"/>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2263893533"/>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6" name="drumroll.wav"/>
          </p:stSnd>
        </p:sndAc>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84897" y="1123056"/>
            <a:ext cx="11670541" cy="5078313"/>
          </a:xfrm>
          <a:prstGeom prst="rect">
            <a:avLst/>
          </a:prstGeom>
          <a:solidFill>
            <a:schemeClr val="bg1"/>
          </a:solidFill>
          <a:ln>
            <a:solidFill>
              <a:schemeClr val="accent1"/>
            </a:solidFill>
          </a:ln>
        </p:spPr>
        <p:txBody>
          <a:bodyPr wrap="square">
            <a:spAutoFit/>
          </a:bodyPr>
          <a:lstStyle/>
          <a:p>
            <a:pPr algn="just">
              <a:lnSpc>
                <a:spcPct val="150000"/>
              </a:lnSpc>
            </a:pPr>
            <a:r>
              <a:rPr lang="en-US" sz="2400" b="1" dirty="0">
                <a:solidFill>
                  <a:srgbClr val="800000"/>
                </a:solidFill>
                <a:latin typeface="Georgia" panose="02040502050405020303" pitchFamily="18" charset="0"/>
              </a:rPr>
              <a:t>20.	What is the Break-Even Analysis of the  plant?</a:t>
            </a:r>
          </a:p>
          <a:p>
            <a:pPr algn="just">
              <a:lnSpc>
                <a:spcPct val="150000"/>
              </a:lnSpc>
            </a:pPr>
            <a:r>
              <a:rPr lang="en-US" sz="2400" b="1" dirty="0" smtClean="0">
                <a:solidFill>
                  <a:srgbClr val="008000"/>
                </a:solidFill>
                <a:latin typeface="Georgia" panose="02040502050405020303" pitchFamily="18" charset="0"/>
              </a:rPr>
              <a:t>21.</a:t>
            </a:r>
            <a:r>
              <a:rPr lang="en-US" sz="2400" b="1" dirty="0">
                <a:solidFill>
                  <a:srgbClr val="008000"/>
                </a:solidFill>
                <a:latin typeface="Georgia" panose="02040502050405020303" pitchFamily="18" charset="0"/>
              </a:rPr>
              <a:t>	What are the Project financials of </a:t>
            </a:r>
            <a:r>
              <a:rPr lang="en-US" sz="2400" b="1" dirty="0" smtClean="0">
                <a:solidFill>
                  <a:srgbClr val="008000"/>
                </a:solidFill>
                <a:latin typeface="Georgia" panose="02040502050405020303" pitchFamily="18" charset="0"/>
              </a:rPr>
              <a:t>the  </a:t>
            </a:r>
            <a:r>
              <a:rPr lang="en-US" sz="2400" b="1" dirty="0">
                <a:solidFill>
                  <a:srgbClr val="008000"/>
                </a:solidFill>
                <a:latin typeface="Georgia" panose="02040502050405020303" pitchFamily="18" charset="0"/>
              </a:rPr>
              <a:t>plant?</a:t>
            </a:r>
          </a:p>
          <a:p>
            <a:pPr algn="just">
              <a:lnSpc>
                <a:spcPct val="150000"/>
              </a:lnSpc>
            </a:pPr>
            <a:r>
              <a:rPr lang="en-US" sz="2400" b="1" dirty="0">
                <a:solidFill>
                  <a:srgbClr val="800000"/>
                </a:solidFill>
                <a:latin typeface="Georgia" panose="02040502050405020303" pitchFamily="18" charset="0"/>
              </a:rPr>
              <a:t>22.	What are the Profitability Ratios of the  plant?</a:t>
            </a:r>
          </a:p>
          <a:p>
            <a:pPr algn="just">
              <a:lnSpc>
                <a:spcPct val="150000"/>
              </a:lnSpc>
            </a:pPr>
            <a:r>
              <a:rPr lang="en-US" sz="2400" b="1" dirty="0">
                <a:solidFill>
                  <a:srgbClr val="008000"/>
                </a:solidFill>
                <a:latin typeface="Georgia" panose="02040502050405020303" pitchFamily="18" charset="0"/>
              </a:rPr>
              <a:t>23.	What is the Sensitivity Analysis-Price/Volume of the  plant?</a:t>
            </a:r>
          </a:p>
          <a:p>
            <a:pPr algn="just">
              <a:lnSpc>
                <a:spcPct val="150000"/>
              </a:lnSpc>
            </a:pPr>
            <a:r>
              <a:rPr lang="en-US" sz="2400" b="1" dirty="0">
                <a:solidFill>
                  <a:srgbClr val="800000"/>
                </a:solidFill>
                <a:latin typeface="Georgia" panose="02040502050405020303" pitchFamily="18" charset="0"/>
              </a:rPr>
              <a:t>24.	What are the Projected Pay-Back Period and IRR of the  plant?</a:t>
            </a:r>
            <a:endParaRPr lang="en-US" sz="2400" b="1" dirty="0">
              <a:solidFill>
                <a:srgbClr val="008000"/>
              </a:solidFill>
              <a:latin typeface="Georgia" panose="02040502050405020303" pitchFamily="18" charset="0"/>
            </a:endParaRPr>
          </a:p>
          <a:p>
            <a:pPr algn="just">
              <a:lnSpc>
                <a:spcPct val="150000"/>
              </a:lnSpc>
            </a:pPr>
            <a:r>
              <a:rPr lang="en-US" sz="2400" b="1" dirty="0">
                <a:solidFill>
                  <a:srgbClr val="008000"/>
                </a:solidFill>
                <a:latin typeface="Georgia" panose="02040502050405020303" pitchFamily="18" charset="0"/>
              </a:rPr>
              <a:t>25.	What is the Process Flow Sheet Diagram of the  plant?</a:t>
            </a:r>
          </a:p>
          <a:p>
            <a:pPr algn="just">
              <a:lnSpc>
                <a:spcPct val="150000"/>
              </a:lnSpc>
            </a:pPr>
            <a:r>
              <a:rPr lang="en-US" sz="2400" b="1" dirty="0">
                <a:solidFill>
                  <a:srgbClr val="800000"/>
                </a:solidFill>
                <a:latin typeface="Georgia" panose="02040502050405020303" pitchFamily="18" charset="0"/>
              </a:rPr>
              <a:t>26.	What are the Market Opportunities for setting up the  plant?</a:t>
            </a:r>
            <a:endParaRPr lang="en-US" sz="2400" b="1" dirty="0">
              <a:solidFill>
                <a:srgbClr val="008000"/>
              </a:solidFill>
              <a:latin typeface="Georgia" panose="02040502050405020303" pitchFamily="18" charset="0"/>
            </a:endParaRPr>
          </a:p>
          <a:p>
            <a:pPr algn="just">
              <a:lnSpc>
                <a:spcPct val="150000"/>
              </a:lnSpc>
            </a:pPr>
            <a:r>
              <a:rPr lang="en-US" sz="2400" b="1" dirty="0">
                <a:solidFill>
                  <a:srgbClr val="008000"/>
                </a:solidFill>
                <a:latin typeface="Georgia" panose="02040502050405020303" pitchFamily="18" charset="0"/>
              </a:rPr>
              <a:t>27.	What is the Market Study and Assessment for setting up the  plant?</a:t>
            </a:r>
          </a:p>
          <a:p>
            <a:pPr algn="just">
              <a:lnSpc>
                <a:spcPct val="150000"/>
              </a:lnSpc>
            </a:pPr>
            <a:r>
              <a:rPr lang="en-US" sz="2400" b="1" dirty="0">
                <a:solidFill>
                  <a:srgbClr val="800000"/>
                </a:solidFill>
                <a:latin typeface="Georgia" panose="02040502050405020303" pitchFamily="18" charset="0"/>
              </a:rPr>
              <a:t>28.	What is the Plant Layout for setting up the  plant?</a:t>
            </a:r>
          </a:p>
        </p:txBody>
      </p:sp>
      <p:sp>
        <p:nvSpPr>
          <p:cNvPr id="3" name="Rectangle 2"/>
          <p:cNvSpPr/>
          <p:nvPr/>
        </p:nvSpPr>
        <p:spPr>
          <a:xfrm>
            <a:off x="8915400" y="6462166"/>
            <a:ext cx="32766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hlinkClick r:id="rId3"/>
              </a:rPr>
              <a:t>www.entrepreneurindia.co</a:t>
            </a:r>
            <a:r>
              <a:rPr lang="en-US" b="1" dirty="0"/>
              <a:t>       </a:t>
            </a:r>
          </a:p>
        </p:txBody>
      </p:sp>
      <p:pic>
        <p:nvPicPr>
          <p:cNvPr id="6" name="Picture 5"/>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5" name="Rectangle 4"/>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1239092918"/>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6" name="drumroll.wav"/>
          </p:stSnd>
        </p:sndAc>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354456" y="1115522"/>
            <a:ext cx="7460342" cy="584775"/>
          </a:xfrm>
          <a:prstGeom prst="rect">
            <a:avLst/>
          </a:prstGeom>
          <a:solidFill>
            <a:schemeClr val="bg1"/>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sz="3200" b="1" dirty="0">
                <a:solidFill>
                  <a:srgbClr val="008000"/>
                </a:solidFill>
                <a:latin typeface="Antique Olive" panose="020B0603020204030204" pitchFamily="34" charset="0"/>
                <a:ea typeface="Times New Roman" panose="02020603050405020304" pitchFamily="18" charset="0"/>
                <a:cs typeface="Times New Roman" panose="02020603050405020304" pitchFamily="18" charset="0"/>
              </a:rPr>
              <a:t>Reasons for </a:t>
            </a:r>
            <a:r>
              <a:rPr lang="en-US" sz="3200" b="1" dirty="0" smtClean="0">
                <a:solidFill>
                  <a:srgbClr val="008000"/>
                </a:solidFill>
                <a:latin typeface="Antique Olive" panose="020B0603020204030204" pitchFamily="34" charset="0"/>
                <a:ea typeface="Times New Roman" panose="02020603050405020304" pitchFamily="18" charset="0"/>
                <a:cs typeface="Times New Roman" panose="02020603050405020304" pitchFamily="18" charset="0"/>
              </a:rPr>
              <a:t>Buying </a:t>
            </a:r>
            <a:r>
              <a:rPr lang="en-US" sz="3200" b="1" dirty="0">
                <a:solidFill>
                  <a:srgbClr val="008000"/>
                </a:solidFill>
                <a:latin typeface="Antique Olive" panose="020B0603020204030204" pitchFamily="34" charset="0"/>
                <a:ea typeface="Times New Roman" panose="02020603050405020304" pitchFamily="18" charset="0"/>
                <a:cs typeface="Times New Roman" panose="02020603050405020304" pitchFamily="18" charset="0"/>
              </a:rPr>
              <a:t>O</a:t>
            </a:r>
            <a:r>
              <a:rPr lang="en-US" sz="3200" b="1" dirty="0" smtClean="0">
                <a:solidFill>
                  <a:srgbClr val="008000"/>
                </a:solidFill>
                <a:latin typeface="Antique Olive" panose="020B0603020204030204" pitchFamily="34" charset="0"/>
                <a:ea typeface="Times New Roman" panose="02020603050405020304" pitchFamily="18" charset="0"/>
                <a:cs typeface="Times New Roman" panose="02020603050405020304" pitchFamily="18" charset="0"/>
              </a:rPr>
              <a:t>ur </a:t>
            </a:r>
            <a:r>
              <a:rPr lang="en-US" sz="3200" b="1" dirty="0">
                <a:solidFill>
                  <a:srgbClr val="008000"/>
                </a:solidFill>
                <a:latin typeface="Antique Olive" panose="020B0603020204030204" pitchFamily="34" charset="0"/>
                <a:ea typeface="Times New Roman" panose="02020603050405020304" pitchFamily="18" charset="0"/>
                <a:cs typeface="Times New Roman" panose="02020603050405020304" pitchFamily="18" charset="0"/>
              </a:rPr>
              <a:t>R</a:t>
            </a:r>
            <a:r>
              <a:rPr lang="en-US" sz="3200" b="1" dirty="0" smtClean="0">
                <a:solidFill>
                  <a:srgbClr val="008000"/>
                </a:solidFill>
                <a:latin typeface="Antique Olive" panose="020B0603020204030204" pitchFamily="34" charset="0"/>
                <a:ea typeface="Times New Roman" panose="02020603050405020304" pitchFamily="18" charset="0"/>
                <a:cs typeface="Times New Roman" panose="02020603050405020304" pitchFamily="18" charset="0"/>
              </a:rPr>
              <a:t>eport</a:t>
            </a:r>
            <a:r>
              <a:rPr lang="en-US" sz="3200" b="1" dirty="0">
                <a:solidFill>
                  <a:srgbClr val="008000"/>
                </a:solidFill>
                <a:latin typeface="Antique Olive" panose="020B0603020204030204" pitchFamily="34" charset="0"/>
                <a:ea typeface="Times New Roman" panose="02020603050405020304" pitchFamily="18" charset="0"/>
                <a:cs typeface="Times New Roman" panose="02020603050405020304" pitchFamily="18" charset="0"/>
              </a:rPr>
              <a:t>:</a:t>
            </a:r>
          </a:p>
        </p:txBody>
      </p:sp>
      <p:sp>
        <p:nvSpPr>
          <p:cNvPr id="2" name="Rectangle 1"/>
          <p:cNvSpPr/>
          <p:nvPr/>
        </p:nvSpPr>
        <p:spPr>
          <a:xfrm>
            <a:off x="151425" y="1859217"/>
            <a:ext cx="11866404" cy="3970318"/>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just">
              <a:lnSpc>
                <a:spcPct val="150000"/>
              </a:lnSpc>
            </a:pPr>
            <a:r>
              <a:rPr lang="en-US" sz="2400" b="1" dirty="0">
                <a:solidFill>
                  <a:srgbClr val="9900FF"/>
                </a:solidFill>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smtClean="0">
                <a:solidFill>
                  <a:srgbClr val="9900FF"/>
                </a:solidFill>
                <a:latin typeface="Bookman Old Style" panose="02050604050505020204" pitchFamily="18" charset="0"/>
                <a:ea typeface="Times New Roman" panose="02020603050405020304" pitchFamily="18" charset="0"/>
                <a:cs typeface="Times New Roman" panose="02020603050405020304" pitchFamily="18" charset="0"/>
              </a:rPr>
              <a:t>The </a:t>
            </a:r>
            <a:r>
              <a:rPr lang="en-US" sz="2400" b="1" dirty="0">
                <a:solidFill>
                  <a:srgbClr val="9900FF"/>
                </a:solidFill>
                <a:latin typeface="Bookman Old Style" panose="02050604050505020204" pitchFamily="18" charset="0"/>
                <a:ea typeface="Times New Roman" panose="02020603050405020304" pitchFamily="18" charset="0"/>
                <a:cs typeface="Times New Roman" panose="02020603050405020304" pitchFamily="18" charset="0"/>
              </a:rPr>
              <a:t>report helps you to identify a profitable project for investing or diversifying into by throwing light to crucial areas like industry size, market potential of the product and reasons for investing in the product</a:t>
            </a:r>
          </a:p>
          <a:p>
            <a:pPr algn="just">
              <a:lnSpc>
                <a:spcPct val="150000"/>
              </a:lnSpc>
            </a:pPr>
            <a:r>
              <a:rPr lang="en-US" sz="2400" b="1" dirty="0">
                <a:solidFill>
                  <a:srgbClr val="9900FF"/>
                </a:solidFill>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smtClean="0">
                <a:solidFill>
                  <a:srgbClr val="9900FF"/>
                </a:solidFill>
                <a:latin typeface="Bookman Old Style" panose="02050604050505020204" pitchFamily="18" charset="0"/>
                <a:ea typeface="Times New Roman" panose="02020603050405020304" pitchFamily="18" charset="0"/>
                <a:cs typeface="Times New Roman" panose="02020603050405020304" pitchFamily="18" charset="0"/>
              </a:rPr>
              <a:t>The </a:t>
            </a:r>
            <a:r>
              <a:rPr lang="en-US" sz="2400" b="1" dirty="0">
                <a:solidFill>
                  <a:srgbClr val="9900FF"/>
                </a:solidFill>
                <a:latin typeface="Bookman Old Style" panose="02050604050505020204" pitchFamily="18" charset="0"/>
                <a:ea typeface="Times New Roman" panose="02020603050405020304" pitchFamily="18" charset="0"/>
                <a:cs typeface="Times New Roman" panose="02020603050405020304" pitchFamily="18" charset="0"/>
              </a:rPr>
              <a:t>report provides vital information on the product like it’s characteristics and segmentation</a:t>
            </a:r>
          </a:p>
          <a:p>
            <a:pPr algn="just">
              <a:lnSpc>
                <a:spcPct val="150000"/>
              </a:lnSpc>
            </a:pPr>
            <a:r>
              <a:rPr lang="en-US" sz="2400" b="1" dirty="0">
                <a:solidFill>
                  <a:srgbClr val="9900FF"/>
                </a:solidFill>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smtClean="0">
                <a:solidFill>
                  <a:srgbClr val="9900FF"/>
                </a:solidFill>
                <a:latin typeface="Bookman Old Style" panose="02050604050505020204" pitchFamily="18" charset="0"/>
                <a:ea typeface="Times New Roman" panose="02020603050405020304" pitchFamily="18" charset="0"/>
                <a:cs typeface="Times New Roman" panose="02020603050405020304" pitchFamily="18" charset="0"/>
              </a:rPr>
              <a:t>The </a:t>
            </a:r>
            <a:r>
              <a:rPr lang="en-US" sz="2400" b="1" dirty="0">
                <a:solidFill>
                  <a:srgbClr val="9900FF"/>
                </a:solidFill>
                <a:latin typeface="Bookman Old Style" panose="02050604050505020204" pitchFamily="18" charset="0"/>
                <a:ea typeface="Times New Roman" panose="02020603050405020304" pitchFamily="18" charset="0"/>
                <a:cs typeface="Times New Roman" panose="02020603050405020304" pitchFamily="18" charset="0"/>
              </a:rPr>
              <a:t>report helps you market and place the product correctly by identifying the target customer group of the product </a:t>
            </a:r>
          </a:p>
        </p:txBody>
      </p:sp>
      <p:sp>
        <p:nvSpPr>
          <p:cNvPr id="4" name="Rectangle 3"/>
          <p:cNvSpPr/>
          <p:nvPr/>
        </p:nvSpPr>
        <p:spPr>
          <a:xfrm>
            <a:off x="8839200" y="6488668"/>
            <a:ext cx="33528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hlinkClick r:id="rId3"/>
              </a:rPr>
              <a:t>www.entrepreneurindia.co</a:t>
            </a:r>
            <a:r>
              <a:rPr lang="en-US" b="1" dirty="0"/>
              <a:t>    </a:t>
            </a:r>
          </a:p>
        </p:txBody>
      </p:sp>
      <p:pic>
        <p:nvPicPr>
          <p:cNvPr id="7" name="Picture 6"/>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6" name="Rectangle 5"/>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1904653281"/>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6" name="drumroll.wav"/>
          </p:stSnd>
        </p:sndAc>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12219" y="1332513"/>
            <a:ext cx="11409528" cy="4524315"/>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just">
              <a:lnSpc>
                <a:spcPct val="150000"/>
              </a:lnSpc>
            </a:pPr>
            <a:r>
              <a:rPr lang="en-US" sz="2400" b="1" dirty="0">
                <a:solidFill>
                  <a:srgbClr val="800000"/>
                </a:solidFill>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smtClean="0">
                <a:solidFill>
                  <a:srgbClr val="800000"/>
                </a:solidFill>
                <a:latin typeface="Bookman Old Style" panose="02050604050505020204" pitchFamily="18" charset="0"/>
                <a:ea typeface="Times New Roman" panose="02020603050405020304" pitchFamily="18" charset="0"/>
                <a:cs typeface="Times New Roman" panose="02020603050405020304" pitchFamily="18" charset="0"/>
              </a:rPr>
              <a:t>The </a:t>
            </a:r>
            <a:r>
              <a:rPr lang="en-US" sz="2400" b="1" dirty="0">
                <a:solidFill>
                  <a:srgbClr val="800000"/>
                </a:solidFill>
                <a:latin typeface="Bookman Old Style" panose="02050604050505020204" pitchFamily="18" charset="0"/>
                <a:ea typeface="Times New Roman" panose="02020603050405020304" pitchFamily="18" charset="0"/>
                <a:cs typeface="Times New Roman" panose="02020603050405020304" pitchFamily="18" charset="0"/>
              </a:rPr>
              <a:t>report helps you understand the viability of the project by disclosing details like machinery required, project costs and snapshot of other project financials</a:t>
            </a:r>
          </a:p>
          <a:p>
            <a:pPr algn="just">
              <a:lnSpc>
                <a:spcPct val="150000"/>
              </a:lnSpc>
            </a:pPr>
            <a:r>
              <a:rPr lang="en-US" sz="2400" b="1" dirty="0">
                <a:solidFill>
                  <a:srgbClr val="800000"/>
                </a:solidFill>
                <a:latin typeface="Bookman Old Style" panose="02050604050505020204" pitchFamily="18" charset="0"/>
                <a:ea typeface="Times New Roman" panose="02020603050405020304" pitchFamily="18" charset="0"/>
                <a:cs typeface="Times New Roman" panose="02020603050405020304" pitchFamily="18" charset="0"/>
              </a:rPr>
              <a:t>• The report provides a glimpse of government regulations applicable on the industry</a:t>
            </a:r>
          </a:p>
          <a:p>
            <a:pPr algn="just">
              <a:lnSpc>
                <a:spcPct val="150000"/>
              </a:lnSpc>
            </a:pPr>
            <a:r>
              <a:rPr lang="en-US" sz="2400" b="1" dirty="0">
                <a:solidFill>
                  <a:srgbClr val="800000"/>
                </a:solidFill>
                <a:latin typeface="Bookman Old Style" panose="02050604050505020204" pitchFamily="18" charset="0"/>
                <a:ea typeface="Times New Roman" panose="02020603050405020304" pitchFamily="18" charset="0"/>
                <a:cs typeface="Times New Roman" panose="02020603050405020304" pitchFamily="18" charset="0"/>
              </a:rPr>
              <a:t>• The report provides forecasts of key parameters which helps to anticipate the industry performance and make sound business decisions</a:t>
            </a:r>
          </a:p>
        </p:txBody>
      </p:sp>
      <p:sp>
        <p:nvSpPr>
          <p:cNvPr id="4" name="Rectangle 3"/>
          <p:cNvSpPr/>
          <p:nvPr/>
        </p:nvSpPr>
        <p:spPr>
          <a:xfrm>
            <a:off x="8839200" y="6488668"/>
            <a:ext cx="33528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hlinkClick r:id="rId3"/>
              </a:rPr>
              <a:t>www.entrepreneurindia.co</a:t>
            </a:r>
            <a:r>
              <a:rPr lang="en-US" b="1" dirty="0"/>
              <a:t>    </a:t>
            </a:r>
          </a:p>
        </p:txBody>
      </p:sp>
      <p:pic>
        <p:nvPicPr>
          <p:cNvPr id="5" name="Picture 4"/>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6" name="Rectangle 5"/>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3418360822"/>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6" name="drumroll.wav"/>
          </p:stSnd>
        </p:sndAc>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666226" y="1196112"/>
            <a:ext cx="4772460" cy="769441"/>
          </a:xfrm>
          <a:prstGeom prst="rect">
            <a:avLst/>
          </a:prstGeom>
          <a:solidFill>
            <a:schemeClr val="bg1"/>
          </a:solidFill>
          <a:ln w="38100">
            <a:solidFill>
              <a:schemeClr val="accent1"/>
            </a:solidFill>
          </a:ln>
        </p:spPr>
        <p:style>
          <a:lnRef idx="1">
            <a:schemeClr val="accent2"/>
          </a:lnRef>
          <a:fillRef idx="2">
            <a:schemeClr val="accent2"/>
          </a:fillRef>
          <a:effectRef idx="1">
            <a:schemeClr val="accent2"/>
          </a:effectRef>
          <a:fontRef idx="minor">
            <a:schemeClr val="dk1"/>
          </a:fontRef>
        </p:style>
        <p:txBody>
          <a:bodyPr wrap="none">
            <a:spAutoFit/>
          </a:bodyPr>
          <a:lstStyle/>
          <a:p>
            <a:pPr algn="ctr"/>
            <a:r>
              <a:rPr lang="en-US" sz="4400" b="1" dirty="0">
                <a:solidFill>
                  <a:srgbClr val="6600FF"/>
                </a:solidFill>
                <a:latin typeface="Antique Olive" panose="020B0603020204030204" pitchFamily="34" charset="0"/>
                <a:ea typeface="Calibri" panose="020F0502020204030204" pitchFamily="34" charset="0"/>
                <a:cs typeface="Times New Roman" panose="02020603050405020304" pitchFamily="18" charset="0"/>
              </a:rPr>
              <a:t>Our Approach:</a:t>
            </a:r>
            <a:endParaRPr lang="en-US" sz="9600" b="1" dirty="0">
              <a:solidFill>
                <a:srgbClr val="6600FF"/>
              </a:solidFill>
              <a:latin typeface="Antique Olive" panose="020B0603020204030204" pitchFamily="34" charset="0"/>
            </a:endParaRPr>
          </a:p>
        </p:txBody>
      </p:sp>
      <p:sp>
        <p:nvSpPr>
          <p:cNvPr id="6" name="Rectangle 5"/>
          <p:cNvSpPr/>
          <p:nvPr/>
        </p:nvSpPr>
        <p:spPr>
          <a:xfrm>
            <a:off x="188685" y="2205063"/>
            <a:ext cx="11727543" cy="3416320"/>
          </a:xfrm>
          <a:prstGeom prst="rect">
            <a:avLst/>
          </a:prstGeom>
          <a:solidFill>
            <a:schemeClr val="bg1"/>
          </a:solidFill>
          <a:ln>
            <a:solidFill>
              <a:schemeClr val="accent1"/>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50000"/>
              </a:lnSpc>
            </a:pPr>
            <a:r>
              <a:rPr lang="en-US" sz="2400" b="1" dirty="0">
                <a:solidFill>
                  <a:srgbClr val="A50021"/>
                </a:solidFill>
                <a:latin typeface="Bookman Old Style" panose="02050604050505020204" pitchFamily="18" charset="0"/>
                <a:ea typeface="Times New Roman" panose="02020603050405020304" pitchFamily="18" charset="0"/>
                <a:cs typeface="Times New Roman" panose="02020603050405020304" pitchFamily="18" charset="0"/>
              </a:rPr>
              <a:t>• Our research reports broadly cover Indian markets, present analysis, outlook and forecast for a period of five years.</a:t>
            </a:r>
          </a:p>
          <a:p>
            <a:pPr algn="just">
              <a:lnSpc>
                <a:spcPct val="150000"/>
              </a:lnSpc>
            </a:pPr>
            <a:r>
              <a:rPr lang="en-US" sz="2400" b="1" dirty="0">
                <a:solidFill>
                  <a:srgbClr val="A50021"/>
                </a:solidFill>
                <a:latin typeface="Bookman Old Style" panose="02050604050505020204" pitchFamily="18" charset="0"/>
                <a:ea typeface="Times New Roman" panose="02020603050405020304" pitchFamily="18" charset="0"/>
                <a:cs typeface="Times New Roman" panose="02020603050405020304" pitchFamily="18" charset="0"/>
              </a:rPr>
              <a:t>• The market forecasts are developed on the basis of secondary research and are cross-validated through interactions with the industry players </a:t>
            </a:r>
          </a:p>
          <a:p>
            <a:pPr algn="just">
              <a:lnSpc>
                <a:spcPct val="150000"/>
              </a:lnSpc>
            </a:pPr>
            <a:r>
              <a:rPr lang="en-US" sz="2400" b="1" dirty="0">
                <a:solidFill>
                  <a:srgbClr val="A50021"/>
                </a:solidFill>
                <a:latin typeface="Bookman Old Style" panose="02050604050505020204" pitchFamily="18" charset="0"/>
                <a:ea typeface="Times New Roman" panose="02020603050405020304" pitchFamily="18" charset="0"/>
                <a:cs typeface="Times New Roman" panose="02020603050405020304" pitchFamily="18" charset="0"/>
              </a:rPr>
              <a:t>• We use reliable sources of information and databases. And information from such sources is processed by us and included in the report</a:t>
            </a:r>
          </a:p>
        </p:txBody>
      </p:sp>
      <p:sp>
        <p:nvSpPr>
          <p:cNvPr id="7" name="Rectangle 6"/>
          <p:cNvSpPr/>
          <p:nvPr/>
        </p:nvSpPr>
        <p:spPr>
          <a:xfrm>
            <a:off x="8839200" y="6488668"/>
            <a:ext cx="33528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hlinkClick r:id="rId3"/>
              </a:rPr>
              <a:t>www.entrepreneurindia.co</a:t>
            </a:r>
            <a:r>
              <a:rPr lang="en-US" b="1" dirty="0"/>
              <a:t>    </a:t>
            </a:r>
          </a:p>
        </p:txBody>
      </p:sp>
      <p:pic>
        <p:nvPicPr>
          <p:cNvPr id="8" name="Picture 7"/>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9" name="Rectangle 8"/>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1853873402"/>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6" name="drumroll.wav"/>
          </p:stSnd>
        </p:sndAc>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8839200" y="6488668"/>
            <a:ext cx="33528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hlinkClick r:id="rId3"/>
              </a:rPr>
              <a:t>www.entrepreneurindia.co</a:t>
            </a:r>
            <a:r>
              <a:rPr lang="en-US" b="1" dirty="0"/>
              <a:t>    </a:t>
            </a:r>
          </a:p>
        </p:txBody>
      </p:sp>
      <p:sp>
        <p:nvSpPr>
          <p:cNvPr id="6" name="Rectangle 5"/>
          <p:cNvSpPr/>
          <p:nvPr/>
        </p:nvSpPr>
        <p:spPr>
          <a:xfrm>
            <a:off x="141027" y="1079432"/>
            <a:ext cx="11882650" cy="4442242"/>
          </a:xfrm>
          <a:prstGeom prst="rect">
            <a:avLst/>
          </a:prstGeom>
          <a:solidFill>
            <a:schemeClr val="bg1"/>
          </a:solidFill>
          <a:ln>
            <a:solidFill>
              <a:schemeClr val="accent1"/>
            </a:solidFill>
          </a:ln>
        </p:spPr>
        <p:txBody>
          <a:bodyPr wrap="square">
            <a:spAutoFit/>
          </a:bodyPr>
          <a:lstStyle/>
          <a:p>
            <a:pPr algn="ctr">
              <a:lnSpc>
                <a:spcPct val="150000"/>
              </a:lnSpc>
              <a:spcAft>
                <a:spcPts val="800"/>
              </a:spcAft>
            </a:pPr>
            <a:r>
              <a:rPr lang="en-US" sz="3200" b="1" dirty="0">
                <a:solidFill>
                  <a:srgbClr val="008000"/>
                </a:solidFill>
                <a:latin typeface="Antique Olive" panose="020B0603020204030204" pitchFamily="34" charset="0"/>
                <a:ea typeface="Calibri" panose="020F0502020204030204" pitchFamily="34" charset="0"/>
                <a:cs typeface="Times New Roman" panose="02020603050405020304" pitchFamily="18" charset="0"/>
              </a:rPr>
              <a:t>Free Instant Online Project Identification and Selection Service</a:t>
            </a:r>
            <a:endParaRPr lang="en-US" sz="3200" dirty="0">
              <a:solidFill>
                <a:srgbClr val="008000"/>
              </a:solidFill>
              <a:latin typeface="Antique Olive" panose="020B0603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b="1" dirty="0">
                <a:solidFill>
                  <a:srgbClr val="993366"/>
                </a:solidFill>
                <a:latin typeface="Bookman Old Style" panose="02050604050505020204" pitchFamily="18" charset="0"/>
                <a:ea typeface="Calibri" panose="020F0502020204030204" pitchFamily="34" charset="0"/>
                <a:cs typeface="Times New Roman" panose="02020603050405020304" pitchFamily="18" charset="0"/>
              </a:rPr>
              <a:t>Our Team has simplified the process for you by providing a "Free Instant Online Project Identification &amp; Selection" search facility to identify projects based on multiple search parameters related to project costs namely: Plant &amp; Machinery Cost, Total Capital Investment, Cost of the project, Rate of Return% (ROR) and Break Even Point % (BEP). You can sort the projects on the basis of mentioned pointers and identify a suitable project matching your investment </a:t>
            </a:r>
            <a:r>
              <a:rPr lang="en-US" sz="2000" b="1" dirty="0" smtClean="0">
                <a:solidFill>
                  <a:srgbClr val="993366"/>
                </a:solidFill>
                <a:latin typeface="Bookman Old Style" panose="02050604050505020204" pitchFamily="18" charset="0"/>
                <a:ea typeface="Calibri" panose="020F0502020204030204" pitchFamily="34" charset="0"/>
                <a:cs typeface="Times New Roman" panose="02020603050405020304" pitchFamily="18" charset="0"/>
              </a:rPr>
              <a:t>requisites……</a:t>
            </a:r>
            <a:r>
              <a:rPr lang="en-US" sz="2000" b="1" dirty="0" smtClean="0">
                <a:latin typeface="Bookman Old Style" panose="02050604050505020204" pitchFamily="18" charset="0"/>
                <a:ea typeface="Calibri" panose="020F0502020204030204" pitchFamily="34" charset="0"/>
                <a:cs typeface="Times New Roman" panose="02020603050405020304" pitchFamily="18" charset="0"/>
                <a:hlinkClick r:id="rId4"/>
              </a:rPr>
              <a:t>Read more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p:nvPr/>
        </p:nvPicPr>
        <p:blipFill>
          <a:blip r:embed="rId5"/>
          <a:srcRect l="23558" r="23558" b="17814"/>
          <a:stretch>
            <a:fillRect/>
          </a:stretch>
        </p:blipFill>
        <p:spPr bwMode="auto">
          <a:xfrm>
            <a:off x="0" y="0"/>
            <a:ext cx="1214651" cy="532263"/>
          </a:xfrm>
          <a:prstGeom prst="rect">
            <a:avLst/>
          </a:prstGeom>
          <a:noFill/>
          <a:ln w="9525">
            <a:noFill/>
            <a:miter lim="800000"/>
            <a:headEnd/>
            <a:tailEnd/>
          </a:ln>
        </p:spPr>
      </p:pic>
      <p:sp>
        <p:nvSpPr>
          <p:cNvPr id="7" name="Rectangle 6"/>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6"/>
              </a:rPr>
              <a:t>www.niir.org</a:t>
            </a:r>
            <a:r>
              <a:rPr lang="en-US" sz="1350" b="1" dirty="0">
                <a:ln w="1905"/>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1624968184"/>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7" name="drumroll.wav"/>
          </p:stSnd>
        </p:sndAc>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8839200" y="6488668"/>
            <a:ext cx="33528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hlinkClick r:id="rId3"/>
              </a:rPr>
              <a:t>www.entrepreneurindia.co</a:t>
            </a:r>
            <a:r>
              <a:rPr lang="en-US" b="1" dirty="0"/>
              <a:t>    </a:t>
            </a:r>
          </a:p>
        </p:txBody>
      </p:sp>
      <p:sp>
        <p:nvSpPr>
          <p:cNvPr id="4" name="Rectangle 3"/>
          <p:cNvSpPr/>
          <p:nvPr/>
        </p:nvSpPr>
        <p:spPr>
          <a:xfrm>
            <a:off x="195617" y="956602"/>
            <a:ext cx="11855356" cy="5314275"/>
          </a:xfrm>
          <a:prstGeom prst="rect">
            <a:avLst/>
          </a:prstGeom>
          <a:solidFill>
            <a:schemeClr val="bg1"/>
          </a:solidFill>
          <a:ln>
            <a:solidFill>
              <a:schemeClr val="accent1"/>
            </a:solidFill>
          </a:ln>
        </p:spPr>
        <p:txBody>
          <a:bodyPr wrap="square">
            <a:spAutoFit/>
          </a:bodyPr>
          <a:lstStyle/>
          <a:p>
            <a:pPr algn="ctr">
              <a:lnSpc>
                <a:spcPct val="150000"/>
              </a:lnSpc>
              <a:spcAft>
                <a:spcPts val="800"/>
              </a:spcAft>
            </a:pPr>
            <a:r>
              <a:rPr lang="en-US" sz="2800" b="1" u="sng" dirty="0">
                <a:solidFill>
                  <a:srgbClr val="3333FF"/>
                </a:solidFill>
                <a:latin typeface="Bookman Old Style" panose="02050604050505020204" pitchFamily="18" charset="0"/>
                <a:ea typeface="Calibri" panose="020F0502020204030204" pitchFamily="34" charset="0"/>
                <a:cs typeface="Times New Roman" panose="02020603050405020304" pitchFamily="18" charset="0"/>
                <a:hlinkClick r:id="rId4"/>
              </a:rPr>
              <a:t>Download Complete List of Project Reports:</a:t>
            </a:r>
            <a:endParaRPr lang="en-US" u="sng" dirty="0">
              <a:solidFill>
                <a:srgbClr val="3333FF"/>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50000"/>
              </a:lnSpc>
              <a:spcAft>
                <a:spcPts val="800"/>
              </a:spcAft>
              <a:buFont typeface="Wingdings" panose="05000000000000000000" pitchFamily="2" charset="2"/>
              <a:buChar char="§"/>
            </a:pPr>
            <a:r>
              <a:rPr lang="en-US" sz="2000" b="1" dirty="0">
                <a:solidFill>
                  <a:srgbClr val="336600"/>
                </a:solidFill>
                <a:latin typeface="Bookman Old Style" panose="02050604050505020204" pitchFamily="18" charset="0"/>
                <a:ea typeface="Calibri" panose="020F0502020204030204" pitchFamily="34" charset="0"/>
                <a:cs typeface="Times New Roman" panose="02020603050405020304" pitchFamily="18" charset="0"/>
                <a:hlinkClick r:id="rId4"/>
              </a:rPr>
              <a:t>Detailed Project </a:t>
            </a:r>
            <a:r>
              <a:rPr lang="en-US" sz="2000" b="1" dirty="0" smtClean="0">
                <a:solidFill>
                  <a:srgbClr val="336600"/>
                </a:solidFill>
                <a:latin typeface="Bookman Old Style" panose="02050604050505020204" pitchFamily="18" charset="0"/>
                <a:ea typeface="Calibri" panose="020F0502020204030204" pitchFamily="34" charset="0"/>
                <a:cs typeface="Times New Roman" panose="02020603050405020304" pitchFamily="18" charset="0"/>
                <a:hlinkClick r:id="rId4"/>
              </a:rPr>
              <a:t>Reports</a:t>
            </a:r>
            <a:endParaRPr lang="en-US" sz="2000" b="1" dirty="0" smtClean="0">
              <a:solidFill>
                <a:srgbClr val="336600"/>
              </a:solidFill>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b="1" dirty="0" smtClean="0">
                <a:solidFill>
                  <a:srgbClr val="336600"/>
                </a:solidFill>
                <a:latin typeface="Bookman Old Style" panose="02050604050505020204" pitchFamily="18" charset="0"/>
                <a:ea typeface="Calibri" panose="020F0502020204030204" pitchFamily="34" charset="0"/>
                <a:cs typeface="Times New Roman" panose="02020603050405020304" pitchFamily="18" charset="0"/>
              </a:rPr>
              <a:t>Visit:-</a:t>
            </a:r>
            <a:r>
              <a:rPr lang="en-US" b="1" dirty="0">
                <a:hlinkClick r:id="rId4"/>
              </a:rPr>
              <a:t>https://www.entrepreneurindia.co/complete-project-list</a:t>
            </a:r>
            <a:endParaRPr lang="en-US" b="1" dirty="0">
              <a:solidFill>
                <a:srgbClr val="3366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b="1" dirty="0">
                <a:solidFill>
                  <a:srgbClr val="C00000"/>
                </a:solidFill>
                <a:latin typeface="Bookman Old Style" panose="02050604050505020204" pitchFamily="18" charset="0"/>
                <a:ea typeface="Calibri" panose="020F0502020204030204" pitchFamily="34" charset="0"/>
                <a:cs typeface="Times New Roman" panose="02020603050405020304" pitchFamily="18" charset="0"/>
              </a:rPr>
              <a:t>NPCS is manned by engineers, planners, specialists, financial experts, economic analysts and design specialists with extensive experience in the related industries. </a:t>
            </a:r>
            <a:endParaRPr lang="en-US" b="1" dirty="0" smtClean="0">
              <a:solidFill>
                <a:srgbClr val="C00000"/>
              </a:solidFill>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b="1" dirty="0" smtClean="0">
                <a:solidFill>
                  <a:srgbClr val="C00000"/>
                </a:solidFill>
                <a:latin typeface="Bookman Old Style" panose="02050604050505020204" pitchFamily="18" charset="0"/>
                <a:ea typeface="Calibri" panose="020F0502020204030204" pitchFamily="34" charset="0"/>
                <a:cs typeface="Times New Roman" panose="02020603050405020304" pitchFamily="18" charset="0"/>
              </a:rPr>
              <a:t>Our </a:t>
            </a:r>
            <a:r>
              <a:rPr lang="en-US" b="1" dirty="0">
                <a:solidFill>
                  <a:srgbClr val="C00000"/>
                </a:solidFill>
                <a:latin typeface="Bookman Old Style" panose="02050604050505020204" pitchFamily="18" charset="0"/>
                <a:ea typeface="Calibri" panose="020F0502020204030204" pitchFamily="34" charset="0"/>
                <a:cs typeface="Times New Roman" panose="02020603050405020304" pitchFamily="18" charset="0"/>
              </a:rPr>
              <a:t>Market Survey cum Detailed Techno Economic Feasibility Report provides an insight of market in India. The report assesses the market sizing and growth of the Industry. While expanding a current business or while venturing into new business, entrepreneurs are often faced with the dilemma of zeroing in on a suitable product/line. </a:t>
            </a:r>
            <a:endParaRPr lang="en-US" sz="12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p:nvPr/>
        </p:nvPicPr>
        <p:blipFill>
          <a:blip r:embed="rId5"/>
          <a:srcRect l="23558" r="23558" b="17814"/>
          <a:stretch>
            <a:fillRect/>
          </a:stretch>
        </p:blipFill>
        <p:spPr bwMode="auto">
          <a:xfrm>
            <a:off x="0" y="0"/>
            <a:ext cx="1214651" cy="532263"/>
          </a:xfrm>
          <a:prstGeom prst="rect">
            <a:avLst/>
          </a:prstGeom>
          <a:noFill/>
          <a:ln w="9525">
            <a:noFill/>
            <a:miter lim="800000"/>
            <a:headEnd/>
            <a:tailEnd/>
          </a:ln>
        </p:spPr>
      </p:pic>
      <p:sp>
        <p:nvSpPr>
          <p:cNvPr id="6" name="Rectangle 5"/>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6"/>
              </a:rPr>
              <a:t>www.niir.org</a:t>
            </a:r>
            <a:r>
              <a:rPr lang="en-US" sz="1350" b="1" dirty="0">
                <a:ln w="1905"/>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2731922991"/>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7" name="drumroll.wav"/>
          </p:stSnd>
        </p:sndAc>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13730" y="956602"/>
            <a:ext cx="11787118" cy="5375831"/>
          </a:xfrm>
          <a:prstGeom prst="rect">
            <a:avLst/>
          </a:prstGeom>
          <a:solidFill>
            <a:schemeClr val="bg1"/>
          </a:solidFill>
          <a:ln>
            <a:solidFill>
              <a:schemeClr val="accent1"/>
            </a:solidFill>
          </a:ln>
        </p:spPr>
        <p:txBody>
          <a:bodyPr wrap="square">
            <a:spAutoFit/>
          </a:bodyPr>
          <a:lstStyle/>
          <a:p>
            <a:pPr algn="just">
              <a:lnSpc>
                <a:spcPct val="150000"/>
              </a:lnSpc>
              <a:spcAft>
                <a:spcPts val="800"/>
              </a:spcAft>
            </a:pPr>
            <a:r>
              <a:rPr lang="en-US" sz="2000" b="1" dirty="0">
                <a:solidFill>
                  <a:srgbClr val="C00000"/>
                </a:solidFill>
                <a:latin typeface="Bookman Old Style" panose="02050604050505020204" pitchFamily="18" charset="0"/>
                <a:ea typeface="Calibri" panose="020F0502020204030204" pitchFamily="34" charset="0"/>
                <a:cs typeface="Times New Roman" panose="02020603050405020304" pitchFamily="18" charset="0"/>
              </a:rPr>
              <a:t>And before diversifying/venturing into any product, they wish to study the following aspects of the identified product:</a:t>
            </a:r>
            <a:endParaRPr lang="en-US" sz="20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2000" b="1" dirty="0">
                <a:solidFill>
                  <a:schemeClr val="tx1">
                    <a:lumMod val="75000"/>
                    <a:lumOff val="25000"/>
                  </a:schemeClr>
                </a:solidFill>
                <a:latin typeface="Bookman Old Style" panose="02050604050505020204" pitchFamily="18" charset="0"/>
                <a:ea typeface="Calibri" panose="020F0502020204030204" pitchFamily="34" charset="0"/>
                <a:cs typeface="Times New Roman" panose="02020603050405020304" pitchFamily="18" charset="0"/>
              </a:rPr>
              <a:t>Good Present/Future Demand</a:t>
            </a:r>
            <a:endParaRPr lang="en-US"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2000" b="1" dirty="0">
                <a:solidFill>
                  <a:schemeClr val="tx1">
                    <a:lumMod val="75000"/>
                    <a:lumOff val="25000"/>
                  </a:schemeClr>
                </a:solidFill>
                <a:latin typeface="Bookman Old Style" panose="02050604050505020204" pitchFamily="18" charset="0"/>
                <a:ea typeface="Calibri" panose="020F0502020204030204" pitchFamily="34" charset="0"/>
                <a:cs typeface="Times New Roman" panose="02020603050405020304" pitchFamily="18" charset="0"/>
              </a:rPr>
              <a:t>Export-Import Market Potential</a:t>
            </a:r>
            <a:endParaRPr lang="en-US"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2000" b="1" dirty="0">
                <a:solidFill>
                  <a:schemeClr val="tx1">
                    <a:lumMod val="75000"/>
                    <a:lumOff val="25000"/>
                  </a:schemeClr>
                </a:solidFill>
                <a:latin typeface="Bookman Old Style" panose="02050604050505020204" pitchFamily="18" charset="0"/>
                <a:ea typeface="Calibri" panose="020F0502020204030204" pitchFamily="34" charset="0"/>
                <a:cs typeface="Times New Roman" panose="02020603050405020304" pitchFamily="18" charset="0"/>
              </a:rPr>
              <a:t>Raw Material &amp; Manpower Availability</a:t>
            </a:r>
            <a:endParaRPr lang="en-US"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Symbol" panose="05050102010706020507" pitchFamily="18" charset="2"/>
              <a:buChar char=""/>
            </a:pPr>
            <a:r>
              <a:rPr lang="en-US" sz="2000" b="1" dirty="0">
                <a:solidFill>
                  <a:schemeClr val="tx1">
                    <a:lumMod val="75000"/>
                    <a:lumOff val="25000"/>
                  </a:schemeClr>
                </a:solidFill>
                <a:latin typeface="Bookman Old Style" panose="02050604050505020204" pitchFamily="18" charset="0"/>
                <a:ea typeface="Calibri" panose="020F0502020204030204" pitchFamily="34" charset="0"/>
                <a:cs typeface="Times New Roman" panose="02020603050405020304" pitchFamily="18" charset="0"/>
              </a:rPr>
              <a:t>Project Costs and Payback </a:t>
            </a:r>
            <a:r>
              <a:rPr lang="en-US" sz="2000" b="1" dirty="0" smtClean="0">
                <a:solidFill>
                  <a:schemeClr val="tx1">
                    <a:lumMod val="75000"/>
                    <a:lumOff val="25000"/>
                  </a:schemeClr>
                </a:solidFill>
                <a:latin typeface="Bookman Old Style" panose="02050604050505020204" pitchFamily="18" charset="0"/>
                <a:ea typeface="Calibri" panose="020F0502020204030204" pitchFamily="34" charset="0"/>
                <a:cs typeface="Times New Roman" panose="02020603050405020304" pitchFamily="18" charset="0"/>
              </a:rPr>
              <a:t>Period</a:t>
            </a:r>
          </a:p>
          <a:p>
            <a:pPr algn="just">
              <a:lnSpc>
                <a:spcPct val="150000"/>
              </a:lnSpc>
              <a:spcAft>
                <a:spcPts val="800"/>
              </a:spcAft>
            </a:pPr>
            <a:r>
              <a:rPr lang="en-US" sz="2000" b="1" dirty="0">
                <a:solidFill>
                  <a:srgbClr val="6600FF"/>
                </a:solidFill>
                <a:latin typeface="Bookman Old Style" panose="02050604050505020204" pitchFamily="18" charset="0"/>
                <a:ea typeface="Calibri" panose="020F0502020204030204" pitchFamily="34" charset="0"/>
                <a:cs typeface="Times New Roman" panose="02020603050405020304" pitchFamily="18" charset="0"/>
              </a:rPr>
              <a:t>The detailed project report covers all aspect of business, from analyzing the market, confirming availability of various necessities such as Manufacturing Plant, Detailed Project Report, Profile, Business Plan, Industry Trends, Market Research, Survey, Manufacturing Process, Machinery, Raw Materials, Feasibility Study, Investment Opportunities, Cost and Revenue, Plant Economics, Production Schedule, </a:t>
            </a:r>
            <a:endParaRPr lang="en-US" sz="2000" b="1" dirty="0">
              <a:solidFill>
                <a:srgbClr val="6600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8839200" y="6488668"/>
            <a:ext cx="33528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hlinkClick r:id="rId3"/>
              </a:rPr>
              <a:t>www.entrepreneurindia.co</a:t>
            </a:r>
            <a:r>
              <a:rPr lang="en-US" b="1" dirty="0"/>
              <a:t>    </a:t>
            </a:r>
          </a:p>
        </p:txBody>
      </p:sp>
      <p:pic>
        <p:nvPicPr>
          <p:cNvPr id="5" name="Picture 4"/>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6" name="Rectangle 5"/>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774214886"/>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6" name="drumroll.wav"/>
          </p:stSnd>
        </p:sndAc>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8839200" y="6488668"/>
            <a:ext cx="33528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hlinkClick r:id="rId3"/>
              </a:rPr>
              <a:t>www.entrepreneurindia.co</a:t>
            </a:r>
            <a:r>
              <a:rPr lang="en-US" b="1" dirty="0"/>
              <a:t>    </a:t>
            </a:r>
          </a:p>
        </p:txBody>
      </p:sp>
      <p:sp>
        <p:nvSpPr>
          <p:cNvPr id="5" name="Rectangle 4"/>
          <p:cNvSpPr/>
          <p:nvPr/>
        </p:nvSpPr>
        <p:spPr>
          <a:xfrm>
            <a:off x="154674" y="1229557"/>
            <a:ext cx="11869003" cy="3888244"/>
          </a:xfrm>
          <a:prstGeom prst="rect">
            <a:avLst/>
          </a:prstGeom>
          <a:solidFill>
            <a:schemeClr val="bg1"/>
          </a:solidFill>
          <a:ln>
            <a:solidFill>
              <a:schemeClr val="accent1"/>
            </a:solidFill>
          </a:ln>
        </p:spPr>
        <p:txBody>
          <a:bodyPr wrap="square">
            <a:spAutoFit/>
          </a:bodyPr>
          <a:lstStyle/>
          <a:p>
            <a:pPr algn="just">
              <a:lnSpc>
                <a:spcPct val="150000"/>
              </a:lnSpc>
              <a:spcAft>
                <a:spcPts val="800"/>
              </a:spcAft>
            </a:pPr>
            <a:r>
              <a:rPr lang="en-US" sz="2000" b="1" dirty="0">
                <a:latin typeface="Bookman Old Style" panose="02050604050505020204" pitchFamily="18" charset="0"/>
                <a:ea typeface="Calibri" panose="020F0502020204030204" pitchFamily="34" charset="0"/>
                <a:cs typeface="Times New Roman" panose="02020603050405020304" pitchFamily="18" charset="0"/>
              </a:rPr>
              <a:t>Working Capital Requirement, uses and applications, Plant Layout, Project Financials, Process Flow Sheet, Cost of Project, Projected Balance Sheets, Profitability Ratios, Break Even Analysis. The DPR (Detailed Project Report) is formulated by highly accomplished and experienced consultants and the market research and analysis are supported by a panel of experts and digitalized data bank.</a:t>
            </a:r>
          </a:p>
          <a:p>
            <a:pPr algn="just">
              <a:lnSpc>
                <a:spcPct val="150000"/>
              </a:lnSpc>
              <a:spcAft>
                <a:spcPts val="800"/>
              </a:spcAft>
            </a:pPr>
            <a:r>
              <a:rPr lang="en-US" sz="2000" b="1" dirty="0">
                <a:latin typeface="Bookman Old Style" panose="02050604050505020204" pitchFamily="18" charset="0"/>
                <a:ea typeface="Calibri" panose="020F0502020204030204" pitchFamily="34" charset="0"/>
                <a:cs typeface="Times New Roman" panose="02020603050405020304" pitchFamily="18" charset="0"/>
              </a:rPr>
              <a:t>We at NPCS, through our reliable expertise in the project consultancy and market research field, have demystified the situation by putting forward the emerging business opportunity in India along with its business </a:t>
            </a:r>
            <a:r>
              <a:rPr lang="en-US" sz="2000" b="1" dirty="0" smtClean="0">
                <a:latin typeface="Bookman Old Style" panose="02050604050505020204" pitchFamily="18" charset="0"/>
                <a:ea typeface="Calibri" panose="020F0502020204030204" pitchFamily="34" charset="0"/>
                <a:cs typeface="Times New Roman" panose="02020603050405020304" pitchFamily="18" charset="0"/>
              </a:rPr>
              <a:t>prospects……</a:t>
            </a:r>
            <a:r>
              <a:rPr lang="en-US" sz="2000" b="1" dirty="0" smtClean="0">
                <a:latin typeface="Bookman Old Style" panose="02050604050505020204" pitchFamily="18" charset="0"/>
                <a:ea typeface="Calibri" panose="020F0502020204030204" pitchFamily="34" charset="0"/>
                <a:cs typeface="Times New Roman" panose="02020603050405020304" pitchFamily="18" charset="0"/>
                <a:hlinkClick r:id="rId4"/>
              </a:rPr>
              <a:t>Read more</a:t>
            </a:r>
            <a:endParaRPr lang="en-US" sz="2000" b="1" dirty="0">
              <a:latin typeface="Bookman Old Style" panose="02050604050505020204" pitchFamily="18" charset="0"/>
              <a:ea typeface="Calibri" panose="020F0502020204030204" pitchFamily="34" charset="0"/>
              <a:cs typeface="Times New Roman" panose="02020603050405020304" pitchFamily="18" charset="0"/>
            </a:endParaRPr>
          </a:p>
        </p:txBody>
      </p:sp>
      <p:pic>
        <p:nvPicPr>
          <p:cNvPr id="6" name="Picture 5"/>
          <p:cNvPicPr/>
          <p:nvPr/>
        </p:nvPicPr>
        <p:blipFill>
          <a:blip r:embed="rId5"/>
          <a:srcRect l="23558" r="23558" b="17814"/>
          <a:stretch>
            <a:fillRect/>
          </a:stretch>
        </p:blipFill>
        <p:spPr bwMode="auto">
          <a:xfrm>
            <a:off x="0" y="0"/>
            <a:ext cx="1214651" cy="532263"/>
          </a:xfrm>
          <a:prstGeom prst="rect">
            <a:avLst/>
          </a:prstGeom>
          <a:noFill/>
          <a:ln w="9525">
            <a:noFill/>
            <a:miter lim="800000"/>
            <a:headEnd/>
            <a:tailEnd/>
          </a:ln>
        </p:spPr>
      </p:pic>
      <p:sp>
        <p:nvSpPr>
          <p:cNvPr id="7" name="Rectangle 6"/>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6"/>
              </a:rPr>
              <a:t>www.niir.org</a:t>
            </a:r>
            <a:r>
              <a:rPr lang="en-US" sz="1350" b="1" dirty="0">
                <a:ln w="1905"/>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4037746407"/>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7" name="drumroll.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3"/>
              </a:rPr>
              <a:t>www.entrepreneurindia.co</a:t>
            </a:r>
            <a:r>
              <a:rPr lang="en-US" b="1" dirty="0" smtClean="0"/>
              <a:t>   </a:t>
            </a:r>
            <a:endParaRPr lang="en-US" b="1" dirty="0"/>
          </a:p>
        </p:txBody>
      </p:sp>
      <p:pic>
        <p:nvPicPr>
          <p:cNvPr id="4" name="Picture 3"/>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5" name="Rectangle 4"/>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
        <p:nvSpPr>
          <p:cNvPr id="2" name="Rectangle 1"/>
          <p:cNvSpPr/>
          <p:nvPr/>
        </p:nvSpPr>
        <p:spPr>
          <a:xfrm>
            <a:off x="286603" y="868613"/>
            <a:ext cx="11641541" cy="3518912"/>
          </a:xfrm>
          <a:prstGeom prst="rect">
            <a:avLst/>
          </a:prstGeom>
          <a:solidFill>
            <a:schemeClr val="bg1"/>
          </a:solidFill>
          <a:ln w="28575">
            <a:solidFill>
              <a:schemeClr val="tx1"/>
            </a:solidFill>
          </a:ln>
        </p:spPr>
        <p:txBody>
          <a:bodyPr wrap="square">
            <a:spAutoFit/>
          </a:bodyPr>
          <a:lstStyle/>
          <a:p>
            <a:pPr algn="just">
              <a:lnSpc>
                <a:spcPct val="200000"/>
              </a:lnSpc>
              <a:spcAft>
                <a:spcPts val="800"/>
              </a:spcAft>
            </a:pPr>
            <a:r>
              <a:rPr lang="en-US" dirty="0">
                <a:latin typeface="Bookman Old Style" panose="02050604050505020204" pitchFamily="18" charset="0"/>
                <a:ea typeface="Calibri" panose="020F0502020204030204" pitchFamily="34" charset="0"/>
                <a:cs typeface="Times New Roman" panose="02020603050405020304" pitchFamily="18" charset="0"/>
              </a:rPr>
              <a:t>It is surrounded by the states of West Bengal and Jharkhand to the north, Chhattisgarh to the west and Andhra Pradesh to the south. Odisha has a coastline of 485 kilo </a:t>
            </a:r>
            <a:r>
              <a:rPr lang="en-US" dirty="0" err="1">
                <a:latin typeface="Bookman Old Style" panose="02050604050505020204" pitchFamily="18" charset="0"/>
                <a:ea typeface="Calibri" panose="020F0502020204030204" pitchFamily="34" charset="0"/>
                <a:cs typeface="Times New Roman" panose="02020603050405020304" pitchFamily="18" charset="0"/>
              </a:rPr>
              <a:t>metres</a:t>
            </a:r>
            <a:r>
              <a:rPr lang="en-US" dirty="0">
                <a:latin typeface="Bookman Old Style" panose="02050604050505020204" pitchFamily="18" charset="0"/>
                <a:ea typeface="Calibri" panose="020F0502020204030204" pitchFamily="34" charset="0"/>
                <a:cs typeface="Times New Roman" panose="02020603050405020304" pitchFamily="18" charset="0"/>
              </a:rPr>
              <a:t> along the Bay of Bengal. The region is also known as </a:t>
            </a:r>
            <a:r>
              <a:rPr lang="en-US" dirty="0" err="1">
                <a:latin typeface="Bookman Old Style" panose="02050604050505020204" pitchFamily="18" charset="0"/>
                <a:ea typeface="Calibri" panose="020F0502020204030204" pitchFamily="34" charset="0"/>
                <a:cs typeface="Times New Roman" panose="02020603050405020304" pitchFamily="18" charset="0"/>
              </a:rPr>
              <a:t>Utkala</a:t>
            </a:r>
            <a:r>
              <a:rPr lang="en-US" dirty="0">
                <a:latin typeface="Bookman Old Style" panose="02050604050505020204" pitchFamily="18" charset="0"/>
                <a:ea typeface="Calibri" panose="020F0502020204030204" pitchFamily="34" charset="0"/>
                <a:cs typeface="Times New Roman" panose="02020603050405020304" pitchFamily="18" charset="0"/>
              </a:rPr>
              <a:t> and is mentioned in India’s national anthem. Earlier, Cuttack was made the capital of the region by </a:t>
            </a:r>
            <a:r>
              <a:rPr lang="en-US" dirty="0" err="1">
                <a:latin typeface="Bookman Old Style" panose="02050604050505020204" pitchFamily="18" charset="0"/>
                <a:ea typeface="Calibri" panose="020F0502020204030204" pitchFamily="34" charset="0"/>
                <a:cs typeface="Times New Roman" panose="02020603050405020304" pitchFamily="18" charset="0"/>
              </a:rPr>
              <a:t>Anantavarman</a:t>
            </a:r>
            <a:r>
              <a:rPr lang="en-US" dirty="0">
                <a:latin typeface="Bookman Old Style" panose="02050604050505020204" pitchFamily="18" charset="0"/>
                <a:ea typeface="Calibri" panose="020F0502020204030204" pitchFamily="34" charset="0"/>
                <a:cs typeface="Times New Roman" panose="02020603050405020304" pitchFamily="18" charset="0"/>
              </a:rPr>
              <a:t> Chodaganga till the British era until 1948. Thereafter, Bhubaneswar became the capital of Odisha</a:t>
            </a:r>
            <a:r>
              <a:rPr lang="en-US" dirty="0" smtClean="0">
                <a:latin typeface="Bookman Old Style" panose="02050604050505020204" pitchFamily="18" charset="0"/>
                <a:ea typeface="Calibri" panose="020F0502020204030204" pitchFamily="34" charset="0"/>
                <a:cs typeface="Times New Roman" panose="02020603050405020304" pitchFamily="18" charset="0"/>
              </a:rPr>
              <a:t>.</a:t>
            </a:r>
          </a:p>
          <a:p>
            <a:pPr algn="just">
              <a:lnSpc>
                <a:spcPct val="200000"/>
              </a:lnSpc>
              <a:spcAft>
                <a:spcPts val="800"/>
              </a:spcAft>
            </a:pPr>
            <a:r>
              <a:rPr lang="en-US" b="1" dirty="0">
                <a:latin typeface="Bookman Old Style" panose="02050604050505020204" pitchFamily="18" charset="0"/>
                <a:ea typeface="Calibri" panose="020F0502020204030204" pitchFamily="34" charset="0"/>
                <a:cs typeface="Times New Roman" panose="02020603050405020304" pitchFamily="18" charset="0"/>
              </a:rPr>
              <a:t>Projects:- </a:t>
            </a:r>
            <a:r>
              <a:rPr lang="en-US" b="1" dirty="0">
                <a:latin typeface="Bookman Old Style" panose="02050604050505020204" pitchFamily="18" charset="0"/>
                <a:ea typeface="Calibri" panose="020F0502020204030204" pitchFamily="34" charset="0"/>
                <a:cs typeface="Times New Roman" panose="02020603050405020304" pitchFamily="18" charset="0"/>
                <a:hlinkClick r:id="rId6"/>
              </a:rPr>
              <a:t>Project Reports &amp; Profiles</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676" y="4517665"/>
            <a:ext cx="2619375" cy="1743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4417518"/>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8" name="drumroll.wav"/>
          </p:stSnd>
        </p:sndAc>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771900" y="975816"/>
            <a:ext cx="4675414" cy="1487606"/>
          </a:xfrm>
          <a:solidFill>
            <a:schemeClr val="bg1"/>
          </a:solidFill>
          <a:ln w="28575">
            <a:solidFill>
              <a:schemeClr val="tx1"/>
            </a:solidFill>
          </a:ln>
        </p:spPr>
        <p:style>
          <a:lnRef idx="2">
            <a:schemeClr val="accent5"/>
          </a:lnRef>
          <a:fillRef idx="1">
            <a:schemeClr val="lt1"/>
          </a:fillRef>
          <a:effectRef idx="0">
            <a:schemeClr val="accent5"/>
          </a:effectRef>
          <a:fontRef idx="minor">
            <a:schemeClr val="dk1"/>
          </a:fontRef>
        </p:style>
        <p:txBody>
          <a:bodyPr>
            <a:noAutofit/>
          </a:bodyPr>
          <a:lstStyle/>
          <a:p>
            <a:r>
              <a:rPr lang="en-US" sz="2400" b="1" i="1" dirty="0" smtClean="0">
                <a:solidFill>
                  <a:srgbClr val="3333FF"/>
                </a:solidFill>
                <a:effectLst>
                  <a:outerShdw blurRad="38100" dist="38100" dir="2700000" algn="tl">
                    <a:srgbClr val="000000">
                      <a:alpha val="43137"/>
                    </a:srgbClr>
                  </a:outerShdw>
                </a:effectLst>
                <a:latin typeface="Lucida Fax" pitchFamily="18" charset="0"/>
              </a:rPr>
              <a:t/>
            </a:r>
            <a:br>
              <a:rPr lang="en-US" sz="2400" b="1" i="1" dirty="0" smtClean="0">
                <a:solidFill>
                  <a:srgbClr val="3333FF"/>
                </a:solidFill>
                <a:effectLst>
                  <a:outerShdw blurRad="38100" dist="38100" dir="2700000" algn="tl">
                    <a:srgbClr val="000000">
                      <a:alpha val="43137"/>
                    </a:srgbClr>
                  </a:outerShdw>
                </a:effectLst>
                <a:latin typeface="Lucida Fax" pitchFamily="18" charset="0"/>
              </a:rPr>
            </a:br>
            <a:r>
              <a:rPr lang="en-US" sz="2400" b="1" i="1" dirty="0">
                <a:solidFill>
                  <a:srgbClr val="3333FF"/>
                </a:solidFill>
                <a:effectLst>
                  <a:outerShdw blurRad="38100" dist="38100" dir="2700000" algn="tl">
                    <a:srgbClr val="000000">
                      <a:alpha val="43137"/>
                    </a:srgbClr>
                  </a:outerShdw>
                </a:effectLst>
                <a:latin typeface="Lucida Fax" pitchFamily="18" charset="0"/>
              </a:rPr>
              <a:t/>
            </a:r>
            <a:br>
              <a:rPr lang="en-US" sz="2400" b="1" i="1" dirty="0">
                <a:solidFill>
                  <a:srgbClr val="3333FF"/>
                </a:solidFill>
                <a:effectLst>
                  <a:outerShdw blurRad="38100" dist="38100" dir="2700000" algn="tl">
                    <a:srgbClr val="000000">
                      <a:alpha val="43137"/>
                    </a:srgbClr>
                  </a:outerShdw>
                </a:effectLst>
                <a:latin typeface="Lucida Fax" pitchFamily="18" charset="0"/>
              </a:rPr>
            </a:br>
            <a:r>
              <a:rPr lang="en-US" sz="2400" b="1" i="1" dirty="0" smtClean="0">
                <a:solidFill>
                  <a:srgbClr val="3333FF"/>
                </a:solidFill>
                <a:effectLst>
                  <a:outerShdw blurRad="38100" dist="38100" dir="2700000" algn="tl">
                    <a:srgbClr val="000000">
                      <a:alpha val="43137"/>
                    </a:srgbClr>
                  </a:outerShdw>
                </a:effectLst>
                <a:latin typeface="Lucida Fax" pitchFamily="18" charset="0"/>
              </a:rPr>
              <a:t/>
            </a:r>
            <a:br>
              <a:rPr lang="en-US" sz="2400" b="1" i="1" dirty="0" smtClean="0">
                <a:solidFill>
                  <a:srgbClr val="3333FF"/>
                </a:solidFill>
                <a:effectLst>
                  <a:outerShdw blurRad="38100" dist="38100" dir="2700000" algn="tl">
                    <a:srgbClr val="000000">
                      <a:alpha val="43137"/>
                    </a:srgbClr>
                  </a:outerShdw>
                </a:effectLst>
                <a:latin typeface="Lucida Fax" pitchFamily="18" charset="0"/>
              </a:rPr>
            </a:br>
            <a:r>
              <a:rPr lang="en-US" sz="2400" b="1" i="1" dirty="0">
                <a:solidFill>
                  <a:srgbClr val="3333FF"/>
                </a:solidFill>
                <a:effectLst>
                  <a:outerShdw blurRad="38100" dist="38100" dir="2700000" algn="tl">
                    <a:srgbClr val="000000">
                      <a:alpha val="43137"/>
                    </a:srgbClr>
                  </a:outerShdw>
                </a:effectLst>
                <a:latin typeface="Lucida Fax" pitchFamily="18" charset="0"/>
              </a:rPr>
              <a:t/>
            </a:r>
            <a:br>
              <a:rPr lang="en-US" sz="2400" b="1" i="1" dirty="0">
                <a:solidFill>
                  <a:srgbClr val="3333FF"/>
                </a:solidFill>
                <a:effectLst>
                  <a:outerShdw blurRad="38100" dist="38100" dir="2700000" algn="tl">
                    <a:srgbClr val="000000">
                      <a:alpha val="43137"/>
                    </a:srgbClr>
                  </a:outerShdw>
                </a:effectLst>
                <a:latin typeface="Lucida Fax" pitchFamily="18" charset="0"/>
              </a:rPr>
            </a:br>
            <a:r>
              <a:rPr lang="en-US" sz="2400" b="1" i="1" dirty="0" smtClean="0">
                <a:solidFill>
                  <a:srgbClr val="3333FF"/>
                </a:solidFill>
                <a:effectLst>
                  <a:outerShdw blurRad="38100" dist="38100" dir="2700000" algn="tl">
                    <a:srgbClr val="000000">
                      <a:alpha val="43137"/>
                    </a:srgbClr>
                  </a:outerShdw>
                </a:effectLst>
                <a:latin typeface="Lucida Fax" pitchFamily="18" charset="0"/>
              </a:rPr>
              <a:t/>
            </a:r>
            <a:br>
              <a:rPr lang="en-US" sz="2400" b="1" i="1" dirty="0" smtClean="0">
                <a:solidFill>
                  <a:srgbClr val="3333FF"/>
                </a:solidFill>
                <a:effectLst>
                  <a:outerShdw blurRad="38100" dist="38100" dir="2700000" algn="tl">
                    <a:srgbClr val="000000">
                      <a:alpha val="43137"/>
                    </a:srgbClr>
                  </a:outerShdw>
                </a:effectLst>
                <a:latin typeface="Lucida Fax" pitchFamily="18" charset="0"/>
              </a:rPr>
            </a:br>
            <a:r>
              <a:rPr lang="en-US" sz="6000" b="1" i="1" dirty="0" smtClean="0">
                <a:solidFill>
                  <a:srgbClr val="3333FF"/>
                </a:solidFill>
                <a:effectLst>
                  <a:outerShdw blurRad="38100" dist="38100" dir="2700000" algn="tl">
                    <a:srgbClr val="000000">
                      <a:alpha val="43137"/>
                    </a:srgbClr>
                  </a:outerShdw>
                </a:effectLst>
                <a:latin typeface="Lucida Fax" pitchFamily="18" charset="0"/>
              </a:rPr>
              <a:t>Visit </a:t>
            </a:r>
            <a:r>
              <a:rPr lang="en-US" sz="6000" b="1" i="1" dirty="0">
                <a:solidFill>
                  <a:srgbClr val="3333FF"/>
                </a:solidFill>
                <a:effectLst>
                  <a:outerShdw blurRad="38100" dist="38100" dir="2700000" algn="tl">
                    <a:srgbClr val="000000">
                      <a:alpha val="43137"/>
                    </a:srgbClr>
                  </a:outerShdw>
                </a:effectLst>
                <a:latin typeface="Lucida Fax" pitchFamily="18" charset="0"/>
              </a:rPr>
              <a:t>us </a:t>
            </a:r>
            <a:r>
              <a:rPr lang="en-US" sz="6000" b="1" i="1" dirty="0" smtClean="0">
                <a:solidFill>
                  <a:srgbClr val="3333FF"/>
                </a:solidFill>
                <a:effectLst>
                  <a:outerShdw blurRad="38100" dist="38100" dir="2700000" algn="tl">
                    <a:srgbClr val="000000">
                      <a:alpha val="43137"/>
                    </a:srgbClr>
                  </a:outerShdw>
                </a:effectLst>
                <a:latin typeface="Lucida Fax" pitchFamily="18" charset="0"/>
              </a:rPr>
              <a:t>at:</a:t>
            </a:r>
            <a:r>
              <a:rPr lang="en-US" sz="2400" dirty="0">
                <a:solidFill>
                  <a:srgbClr val="3333FF"/>
                </a:solidFill>
              </a:rPr>
              <a:t/>
            </a:r>
            <a:br>
              <a:rPr lang="en-US" sz="2400" dirty="0">
                <a:solidFill>
                  <a:srgbClr val="3333FF"/>
                </a:solidFill>
              </a:rPr>
            </a:br>
            <a:endParaRPr lang="en-US" sz="2400" dirty="0">
              <a:solidFill>
                <a:srgbClr val="3333FF"/>
              </a:solidFill>
            </a:endParaRPr>
          </a:p>
        </p:txBody>
      </p:sp>
      <p:pic>
        <p:nvPicPr>
          <p:cNvPr id="5" name="Content Placeholder 4">
            <a:hlinkClick r:id="rId3"/>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04069" y="2853186"/>
            <a:ext cx="5977719" cy="914399"/>
          </a:xfrm>
          <a:solidFill>
            <a:schemeClr val="bg1"/>
          </a:solidFill>
          <a:ln w="28575">
            <a:solidFill>
              <a:schemeClr val="tx1"/>
            </a:solidFill>
          </a:ln>
        </p:spPr>
        <p:style>
          <a:lnRef idx="2">
            <a:schemeClr val="accent1"/>
          </a:lnRef>
          <a:fillRef idx="1">
            <a:schemeClr val="lt1"/>
          </a:fillRef>
          <a:effectRef idx="0">
            <a:schemeClr val="accent1"/>
          </a:effectRef>
          <a:fontRef idx="minor">
            <a:schemeClr val="dk1"/>
          </a:fontRef>
        </p:style>
      </p:pic>
      <p:sp>
        <p:nvSpPr>
          <p:cNvPr id="8" name="Rectangle 7"/>
          <p:cNvSpPr/>
          <p:nvPr/>
        </p:nvSpPr>
        <p:spPr>
          <a:xfrm>
            <a:off x="3071779" y="4283743"/>
            <a:ext cx="6946711" cy="707886"/>
          </a:xfrm>
          <a:prstGeom prst="rect">
            <a:avLst/>
          </a:prstGeom>
          <a:solidFill>
            <a:schemeClr val="bg1"/>
          </a:solidFill>
          <a:ln w="28575">
            <a:solidFill>
              <a:schemeClr val="tx1"/>
            </a:solidFill>
          </a:ln>
        </p:spPr>
        <p:txBody>
          <a:bodyPr wrap="square">
            <a:spAutoFit/>
          </a:bodyPr>
          <a:lstStyle/>
          <a:p>
            <a:pPr algn="ctr">
              <a:buNone/>
            </a:pPr>
            <a:r>
              <a:rPr lang="en-IN" sz="4000" b="1" dirty="0" smtClean="0">
                <a:solidFill>
                  <a:srgbClr val="C00000"/>
                </a:solidFill>
                <a:hlinkClick r:id="rId5"/>
              </a:rPr>
              <a:t>www.entrepreneurindia.co</a:t>
            </a:r>
            <a:r>
              <a:rPr lang="en-IN" sz="4000" b="1" dirty="0" smtClean="0">
                <a:solidFill>
                  <a:srgbClr val="C00000"/>
                </a:solidFill>
              </a:rPr>
              <a:t>   </a:t>
            </a:r>
            <a:endParaRPr lang="en-IN" sz="4000" b="1" dirty="0">
              <a:solidFill>
                <a:srgbClr val="C00000"/>
              </a:solidFill>
            </a:endParaRPr>
          </a:p>
        </p:txBody>
      </p:sp>
      <p:sp>
        <p:nvSpPr>
          <p:cNvPr id="7" name="Rectangle 6"/>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5"/>
              </a:rPr>
              <a:t>www.entrepreneurindia.co</a:t>
            </a:r>
            <a:r>
              <a:rPr lang="en-US" b="1" dirty="0" smtClean="0"/>
              <a:t>   </a:t>
            </a:r>
            <a:endParaRPr lang="en-US" b="1" dirty="0"/>
          </a:p>
        </p:txBody>
      </p:sp>
      <p:sp>
        <p:nvSpPr>
          <p:cNvPr id="3" name="Rectangle 2"/>
          <p:cNvSpPr/>
          <p:nvPr/>
        </p:nvSpPr>
        <p:spPr>
          <a:xfrm>
            <a:off x="7531099" y="5507787"/>
            <a:ext cx="3610439" cy="707886"/>
          </a:xfrm>
          <a:prstGeom prst="rect">
            <a:avLst/>
          </a:prstGeom>
          <a:solidFill>
            <a:schemeClr val="bg1"/>
          </a:solidFill>
          <a:ln w="28575">
            <a:solidFill>
              <a:schemeClr val="tx1"/>
            </a:solidFill>
          </a:ln>
        </p:spPr>
        <p:txBody>
          <a:bodyPr wrap="square">
            <a:spAutoFit/>
          </a:bodyPr>
          <a:lstStyle/>
          <a:p>
            <a:r>
              <a:rPr lang="en-US" sz="4000" b="1" dirty="0">
                <a:hlinkClick r:id="rId6"/>
              </a:rPr>
              <a:t>www.niir.org</a:t>
            </a:r>
            <a:r>
              <a:rPr lang="en-US" sz="4000" dirty="0"/>
              <a:t> </a:t>
            </a:r>
          </a:p>
        </p:txBody>
      </p:sp>
      <p:pic>
        <p:nvPicPr>
          <p:cNvPr id="10" name="Picture 9"/>
          <p:cNvPicPr/>
          <p:nvPr/>
        </p:nvPicPr>
        <p:blipFill>
          <a:blip r:embed="rId7"/>
          <a:srcRect l="23558" r="23558" b="17814"/>
          <a:stretch>
            <a:fillRect/>
          </a:stretch>
        </p:blipFill>
        <p:spPr bwMode="auto">
          <a:xfrm>
            <a:off x="0" y="0"/>
            <a:ext cx="1214651" cy="532263"/>
          </a:xfrm>
          <a:prstGeom prst="rect">
            <a:avLst/>
          </a:prstGeom>
          <a:noFill/>
          <a:ln w="9525">
            <a:noFill/>
            <a:miter lim="800000"/>
            <a:headEnd/>
            <a:tailEnd/>
          </a:ln>
        </p:spPr>
      </p:pic>
      <p:sp>
        <p:nvSpPr>
          <p:cNvPr id="9" name="Rectangle 8"/>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6"/>
              </a:rPr>
              <a:t>www.niir.org</a:t>
            </a:r>
            <a:r>
              <a:rPr lang="en-US" sz="1350" b="1" dirty="0">
                <a:ln w="1905"/>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2779683747"/>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8" name="drumroll.wav"/>
          </p:stSnd>
        </p:sndAc>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1750521"/>
            <a:ext cx="12192000" cy="1938992"/>
          </a:xfrm>
          <a:prstGeom prst="rect">
            <a:avLst/>
          </a:prstGeom>
          <a:solidFill>
            <a:schemeClr val="bg1"/>
          </a:solidFill>
          <a:ln w="38100">
            <a:solidFill>
              <a:schemeClr val="accent1"/>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4000" b="1" dirty="0">
                <a:solidFill>
                  <a:srgbClr val="9900FF"/>
                </a:solidFill>
                <a:effectLst>
                  <a:outerShdw blurRad="38100" dist="38100" dir="2700000" algn="tl">
                    <a:srgbClr val="000000">
                      <a:alpha val="43137"/>
                    </a:srgbClr>
                  </a:outerShdw>
                </a:effectLst>
                <a:latin typeface="Antique Olive" pitchFamily="34" charset="0"/>
              </a:rPr>
              <a:t>Take a look </a:t>
            </a:r>
            <a:r>
              <a:rPr lang="en-US" sz="4000" b="1" dirty="0" smtClean="0">
                <a:solidFill>
                  <a:srgbClr val="9900FF"/>
                </a:solidFill>
                <a:effectLst>
                  <a:outerShdw blurRad="38100" dist="38100" dir="2700000" algn="tl">
                    <a:srgbClr val="000000">
                      <a:alpha val="43137"/>
                    </a:srgbClr>
                  </a:outerShdw>
                </a:effectLst>
                <a:latin typeface="Antique Olive" pitchFamily="34" charset="0"/>
              </a:rPr>
              <a:t>at</a:t>
            </a:r>
          </a:p>
          <a:p>
            <a:pPr algn="ctr"/>
            <a:r>
              <a:rPr lang="en-US" sz="4000" b="1" dirty="0" smtClean="0">
                <a:solidFill>
                  <a:srgbClr val="9900FF"/>
                </a:solidFill>
                <a:effectLst>
                  <a:outerShdw blurRad="38100" dist="38100" dir="2700000" algn="tl">
                    <a:srgbClr val="000000">
                      <a:alpha val="43137"/>
                    </a:srgbClr>
                  </a:outerShdw>
                </a:effectLst>
                <a:latin typeface="Antique Olive" pitchFamily="34" charset="0"/>
              </a:rPr>
              <a:t> </a:t>
            </a:r>
          </a:p>
          <a:p>
            <a:pPr algn="ctr"/>
            <a:r>
              <a:rPr lang="en-US" sz="4000" b="1" dirty="0" smtClean="0">
                <a:solidFill>
                  <a:srgbClr val="9900FF"/>
                </a:solidFill>
                <a:effectLst>
                  <a:outerShdw blurRad="38100" dist="38100" dir="2700000" algn="tl">
                    <a:srgbClr val="000000">
                      <a:alpha val="43137"/>
                    </a:srgbClr>
                  </a:outerShdw>
                </a:effectLst>
                <a:latin typeface="Antique Olive" pitchFamily="34" charset="0"/>
              </a:rPr>
              <a:t>on </a:t>
            </a:r>
            <a:r>
              <a:rPr lang="en-US" sz="4000" b="1" dirty="0">
                <a:solidFill>
                  <a:srgbClr val="9900FF"/>
                </a:solidFill>
                <a:effectLst>
                  <a:outerShdw blurRad="38100" dist="38100" dir="2700000" algn="tl">
                    <a:srgbClr val="000000">
                      <a:alpha val="43137"/>
                    </a:srgbClr>
                  </a:outerShdw>
                </a:effectLst>
                <a:latin typeface="Antique Olive" pitchFamily="34" charset="0"/>
              </a:rPr>
              <a:t>#Street View</a:t>
            </a:r>
            <a:endParaRPr lang="en-US" sz="4000" dirty="0">
              <a:solidFill>
                <a:srgbClr val="9900FF"/>
              </a:solidFill>
            </a:endParaRPr>
          </a:p>
        </p:txBody>
      </p:sp>
      <p:sp>
        <p:nvSpPr>
          <p:cNvPr id="4" name="Rectangle 3"/>
          <p:cNvSpPr/>
          <p:nvPr/>
        </p:nvSpPr>
        <p:spPr>
          <a:xfrm>
            <a:off x="1448396" y="4238979"/>
            <a:ext cx="9332469" cy="1107996"/>
          </a:xfrm>
          <a:prstGeom prst="rect">
            <a:avLst/>
          </a:prstGeom>
          <a:solidFill>
            <a:schemeClr val="bg1"/>
          </a:solidFill>
          <a:ln w="38100">
            <a:solidFill>
              <a:schemeClr val="accent1"/>
            </a:solidFill>
          </a:ln>
        </p:spPr>
        <p:txBody>
          <a:bodyPr wrap="square">
            <a:spAutoFit/>
          </a:bodyPr>
          <a:lstStyle/>
          <a:p>
            <a:pPr algn="ctr">
              <a:buNone/>
            </a:pPr>
            <a:r>
              <a:rPr lang="en-US" sz="6600" b="1" u="sng" dirty="0">
                <a:hlinkClick r:id="rId3"/>
              </a:rPr>
              <a:t>https://</a:t>
            </a:r>
            <a:r>
              <a:rPr lang="en-US" sz="6600" b="1" u="sng" dirty="0" smtClean="0">
                <a:hlinkClick r:id="rId3"/>
              </a:rPr>
              <a:t>goo.gl/VstWkd</a:t>
            </a:r>
            <a:r>
              <a:rPr lang="en-US" sz="6600" b="1" u="sng" dirty="0" smtClean="0"/>
              <a:t>  </a:t>
            </a:r>
            <a:endParaRPr lang="en-US" sz="6600" b="1" u="sng" dirty="0"/>
          </a:p>
        </p:txBody>
      </p:sp>
      <p:sp>
        <p:nvSpPr>
          <p:cNvPr id="7" name="Rectangle 6"/>
          <p:cNvSpPr/>
          <p:nvPr/>
        </p:nvSpPr>
        <p:spPr>
          <a:xfrm>
            <a:off x="8998423" y="6445907"/>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4"/>
              </a:rPr>
              <a:t>www.entrepreneurindia.co</a:t>
            </a:r>
            <a:r>
              <a:rPr lang="en-US" b="1" dirty="0" smtClean="0"/>
              <a:t>   </a:t>
            </a:r>
            <a:endParaRPr lang="en-US" b="1" dirty="0"/>
          </a:p>
        </p:txBody>
      </p:sp>
      <p:pic>
        <p:nvPicPr>
          <p:cNvPr id="6" name="Picture 5"/>
          <p:cNvPicPr/>
          <p:nvPr/>
        </p:nvPicPr>
        <p:blipFill>
          <a:blip r:embed="rId5"/>
          <a:srcRect l="23558" r="23558" b="17814"/>
          <a:stretch>
            <a:fillRect/>
          </a:stretch>
        </p:blipFill>
        <p:spPr bwMode="auto">
          <a:xfrm>
            <a:off x="0" y="0"/>
            <a:ext cx="1214651" cy="532263"/>
          </a:xfrm>
          <a:prstGeom prst="rect">
            <a:avLst/>
          </a:prstGeom>
          <a:noFill/>
          <a:ln w="9525">
            <a:noFill/>
            <a:miter lim="800000"/>
            <a:headEnd/>
            <a:tailEnd/>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51630" y="2422918"/>
            <a:ext cx="9407856" cy="533400"/>
          </a:xfrm>
          <a:prstGeom prst="rect">
            <a:avLst/>
          </a:prstGeom>
        </p:spPr>
      </p:pic>
      <p:sp>
        <p:nvSpPr>
          <p:cNvPr id="9" name="Rectangle 8"/>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7"/>
              </a:rPr>
              <a:t>www.niir.org</a:t>
            </a:r>
            <a:r>
              <a:rPr lang="en-US" sz="1350" b="1" dirty="0">
                <a:ln w="1905"/>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4156698590"/>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8" name="drumroll.wav"/>
          </p:stSnd>
        </p:sndAc>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244547" y="1809738"/>
            <a:ext cx="9571061" cy="3539430"/>
          </a:xfrm>
          <a:prstGeom prst="rect">
            <a:avLst/>
          </a:prstGeom>
          <a:solidFill>
            <a:schemeClr val="bg1"/>
          </a:solidFill>
          <a:ln w="38100">
            <a:solidFill>
              <a:schemeClr val="accent1"/>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8000" b="1" dirty="0">
                <a:solidFill>
                  <a:srgbClr val="0070C0"/>
                </a:solidFill>
                <a:latin typeface="Vijaya" panose="020B0604020202020204" pitchFamily="34" charset="0"/>
                <a:cs typeface="Vijaya" panose="020B0604020202020204" pitchFamily="34" charset="0"/>
              </a:rPr>
              <a:t>Locate us on </a:t>
            </a:r>
            <a:endParaRPr lang="en-US" sz="8000" b="1" dirty="0" smtClean="0">
              <a:solidFill>
                <a:srgbClr val="0070C0"/>
              </a:solidFill>
              <a:latin typeface="Vijaya" panose="020B0604020202020204" pitchFamily="34" charset="0"/>
              <a:cs typeface="Vijaya" panose="020B0604020202020204" pitchFamily="34" charset="0"/>
            </a:endParaRPr>
          </a:p>
          <a:p>
            <a:pPr algn="ctr"/>
            <a:r>
              <a:rPr lang="en-US" sz="8000" b="1" dirty="0" smtClean="0">
                <a:solidFill>
                  <a:srgbClr val="0070C0"/>
                </a:solidFill>
                <a:latin typeface="Vijaya" panose="020B0604020202020204" pitchFamily="34" charset="0"/>
                <a:cs typeface="Vijaya" panose="020B0604020202020204" pitchFamily="34" charset="0"/>
              </a:rPr>
              <a:t>Google </a:t>
            </a:r>
            <a:r>
              <a:rPr lang="en-US" sz="8000" b="1" dirty="0">
                <a:solidFill>
                  <a:srgbClr val="0070C0"/>
                </a:solidFill>
                <a:latin typeface="Vijaya" panose="020B0604020202020204" pitchFamily="34" charset="0"/>
                <a:cs typeface="Vijaya" panose="020B0604020202020204" pitchFamily="34" charset="0"/>
              </a:rPr>
              <a:t>Maps</a:t>
            </a:r>
          </a:p>
          <a:p>
            <a:pPr algn="ctr"/>
            <a:r>
              <a:rPr lang="en-US" sz="3200" b="1" u="sng" dirty="0">
                <a:solidFill>
                  <a:srgbClr val="0000FF"/>
                </a:solidFill>
                <a:latin typeface="Bookman Old Style" panose="02050604050505020204" pitchFamily="18" charset="0"/>
                <a:ea typeface="Calibri" panose="020F0502020204030204" pitchFamily="34" charset="0"/>
                <a:cs typeface="Times New Roman" panose="02020603050405020304" pitchFamily="18" charset="0"/>
                <a:hlinkClick r:id="rId3"/>
              </a:rPr>
              <a:t>https://</a:t>
            </a:r>
            <a:r>
              <a:rPr lang="en-US" sz="3200" b="1" u="sng" dirty="0" smtClean="0">
                <a:solidFill>
                  <a:srgbClr val="0000FF"/>
                </a:solidFill>
                <a:latin typeface="Bookman Old Style" panose="02050604050505020204" pitchFamily="18" charset="0"/>
                <a:ea typeface="Calibri" panose="020F0502020204030204" pitchFamily="34" charset="0"/>
                <a:cs typeface="Times New Roman" panose="02020603050405020304" pitchFamily="18" charset="0"/>
                <a:hlinkClick r:id="rId3"/>
              </a:rPr>
              <a:t>goo.gl/maps/BKkUtq9gevT2</a:t>
            </a:r>
            <a:r>
              <a:rPr lang="en-US" sz="3200" b="1" u="sng" dirty="0" smtClean="0">
                <a:solidFill>
                  <a:srgbClr val="0000FF"/>
                </a:solidFill>
                <a:latin typeface="Bookman Old Style" panose="02050604050505020204" pitchFamily="18" charset="0"/>
                <a:ea typeface="Calibri" panose="020F0502020204030204" pitchFamily="34" charset="0"/>
                <a:cs typeface="Times New Roman" panose="02020603050405020304" pitchFamily="18" charset="0"/>
              </a:rPr>
              <a:t>     </a:t>
            </a:r>
            <a:r>
              <a:rPr lang="en-US" sz="3200" b="1" dirty="0" smtClean="0">
                <a:latin typeface="Bookman Old Style" panose="02050604050505020204" pitchFamily="18" charset="0"/>
                <a:ea typeface="Calibri" panose="020F0502020204030204" pitchFamily="34" charset="0"/>
                <a:cs typeface="Times New Roman" panose="02020603050405020304" pitchFamily="18" charset="0"/>
              </a:rPr>
              <a:t> </a:t>
            </a:r>
            <a:endParaRPr lang="en-US" sz="3200" b="1" dirty="0">
              <a:latin typeface="Bookman Old Style" panose="02050604050505020204" pitchFamily="18" charset="0"/>
              <a:ea typeface="Calibri" panose="020F0502020204030204" pitchFamily="34" charset="0"/>
              <a:cs typeface="Times New Roman" panose="02020603050405020304" pitchFamily="18" charset="0"/>
            </a:endParaRPr>
          </a:p>
          <a:p>
            <a:pPr algn="ctr"/>
            <a:r>
              <a:rPr lang="en-US" sz="3200" b="1" dirty="0"/>
              <a:t> </a:t>
            </a:r>
          </a:p>
        </p:txBody>
      </p:sp>
      <p:sp>
        <p:nvSpPr>
          <p:cNvPr id="6" name="Rectangle 5"/>
          <p:cNvSpPr/>
          <p:nvPr/>
        </p:nvSpPr>
        <p:spPr>
          <a:xfrm>
            <a:off x="8915400" y="6422928"/>
            <a:ext cx="3276600"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b="1" dirty="0">
                <a:hlinkClick r:id="rId4"/>
              </a:rPr>
              <a:t>www.entrepreneurindia.co</a:t>
            </a:r>
            <a:r>
              <a:rPr lang="en-US" sz="2000" b="1" dirty="0"/>
              <a:t>       </a:t>
            </a:r>
          </a:p>
        </p:txBody>
      </p:sp>
      <p:pic>
        <p:nvPicPr>
          <p:cNvPr id="7" name="Picture 6"/>
          <p:cNvPicPr/>
          <p:nvPr/>
        </p:nvPicPr>
        <p:blipFill>
          <a:blip r:embed="rId5"/>
          <a:srcRect l="23558" r="23558" b="17814"/>
          <a:stretch>
            <a:fillRect/>
          </a:stretch>
        </p:blipFill>
        <p:spPr bwMode="auto">
          <a:xfrm>
            <a:off x="0" y="0"/>
            <a:ext cx="1214651" cy="532263"/>
          </a:xfrm>
          <a:prstGeom prst="rect">
            <a:avLst/>
          </a:prstGeom>
          <a:noFill/>
          <a:ln w="9525">
            <a:noFill/>
            <a:miter lim="800000"/>
            <a:headEnd/>
            <a:tailEnd/>
          </a:ln>
        </p:spPr>
      </p:pic>
      <p:sp>
        <p:nvSpPr>
          <p:cNvPr id="5" name="Rectangle 4"/>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6"/>
              </a:rPr>
              <a:t>www.niir.org</a:t>
            </a:r>
            <a:r>
              <a:rPr lang="en-US" sz="1350" b="1" dirty="0">
                <a:ln w="1905"/>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846166670"/>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7" name="drumroll.wav"/>
          </p:stSnd>
        </p:sndAc>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52606" y="266630"/>
            <a:ext cx="11858172" cy="558614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pPr>
            <a:r>
              <a:rPr lang="nn-NO" sz="4800" b="1" u="sng" dirty="0">
                <a:ln w="1905"/>
                <a:solidFill>
                  <a:srgbClr val="008CFF"/>
                </a:solidFill>
                <a:effectLst>
                  <a:innerShdw blurRad="69850" dist="43180" dir="5400000">
                    <a:srgbClr val="000000">
                      <a:alpha val="65000"/>
                    </a:srgbClr>
                  </a:innerShdw>
                </a:effectLst>
                <a:latin typeface="Bookman Old Style" pitchFamily="18" charset="0"/>
              </a:rPr>
              <a:t>Contact us</a:t>
            </a:r>
          </a:p>
          <a:p>
            <a:pPr>
              <a:lnSpc>
                <a:spcPct val="150000"/>
              </a:lnSpc>
            </a:pPr>
            <a:endParaRPr lang="nn-NO" b="1" dirty="0" smtClean="0">
              <a:ln w="1905"/>
              <a:solidFill>
                <a:srgbClr val="7030A0"/>
              </a:solidFill>
              <a:effectLst>
                <a:innerShdw blurRad="69850" dist="43180" dir="5400000">
                  <a:srgbClr val="000000">
                    <a:alpha val="65000"/>
                  </a:srgbClr>
                </a:innerShdw>
              </a:effectLst>
              <a:latin typeface="Bookman Old Style" pitchFamily="18" charset="0"/>
            </a:endParaRPr>
          </a:p>
          <a:p>
            <a:pPr>
              <a:lnSpc>
                <a:spcPct val="150000"/>
              </a:lnSpc>
            </a:pPr>
            <a:r>
              <a:rPr lang="nn-NO" b="1" dirty="0" smtClean="0">
                <a:ln w="1905"/>
                <a:solidFill>
                  <a:srgbClr val="7030A0"/>
                </a:solidFill>
                <a:effectLst>
                  <a:innerShdw blurRad="69850" dist="43180" dir="5400000">
                    <a:srgbClr val="000000">
                      <a:alpha val="65000"/>
                    </a:srgbClr>
                  </a:innerShdw>
                </a:effectLst>
                <a:latin typeface="Bookman Old Style" pitchFamily="18" charset="0"/>
              </a:rPr>
              <a:t>106-E</a:t>
            </a:r>
            <a:r>
              <a:rPr lang="nn-NO" b="1" dirty="0">
                <a:ln w="1905"/>
                <a:solidFill>
                  <a:srgbClr val="7030A0"/>
                </a:solidFill>
                <a:effectLst>
                  <a:innerShdw blurRad="69850" dist="43180" dir="5400000">
                    <a:srgbClr val="000000">
                      <a:alpha val="65000"/>
                    </a:srgbClr>
                  </a:innerShdw>
                </a:effectLst>
                <a:latin typeface="Bookman Old Style" pitchFamily="18" charset="0"/>
              </a:rPr>
              <a:t>, Kamla Nagar, </a:t>
            </a:r>
            <a:r>
              <a:rPr lang="nn-NO" b="1" dirty="0" smtClean="0">
                <a:ln w="1905"/>
                <a:solidFill>
                  <a:srgbClr val="7030A0"/>
                </a:solidFill>
                <a:effectLst>
                  <a:innerShdw blurRad="69850" dist="43180" dir="5400000">
                    <a:srgbClr val="000000">
                      <a:alpha val="65000"/>
                    </a:srgbClr>
                  </a:innerShdw>
                </a:effectLst>
                <a:latin typeface="Bookman Old Style" pitchFamily="18" charset="0"/>
              </a:rPr>
              <a:t>Opp. </a:t>
            </a:r>
            <a:r>
              <a:rPr lang="nn-NO" b="1" dirty="0">
                <a:ln w="1905"/>
                <a:solidFill>
                  <a:srgbClr val="7030A0"/>
                </a:solidFill>
                <a:effectLst>
                  <a:innerShdw blurRad="69850" dist="43180" dir="5400000">
                    <a:srgbClr val="000000">
                      <a:alpha val="65000"/>
                    </a:srgbClr>
                  </a:innerShdw>
                </a:effectLst>
                <a:latin typeface="Bookman Old Style" pitchFamily="18" charset="0"/>
              </a:rPr>
              <a:t>Mall ST,</a:t>
            </a:r>
            <a:endParaRPr lang="nn-NO" b="1" dirty="0" smtClean="0">
              <a:ln w="1905"/>
              <a:solidFill>
                <a:srgbClr val="7030A0"/>
              </a:solidFill>
              <a:effectLst>
                <a:innerShdw blurRad="69850" dist="43180" dir="5400000">
                  <a:srgbClr val="000000">
                    <a:alpha val="65000"/>
                  </a:srgbClr>
                </a:innerShdw>
              </a:effectLst>
              <a:latin typeface="Bookman Old Style" pitchFamily="18" charset="0"/>
            </a:endParaRPr>
          </a:p>
          <a:p>
            <a:pPr>
              <a:lnSpc>
                <a:spcPct val="150000"/>
              </a:lnSpc>
            </a:pPr>
            <a:r>
              <a:rPr lang="nn-NO" b="1" dirty="0" smtClean="0">
                <a:ln w="1905"/>
                <a:solidFill>
                  <a:srgbClr val="7030A0"/>
                </a:solidFill>
                <a:effectLst>
                  <a:innerShdw blurRad="69850" dist="43180" dir="5400000">
                    <a:srgbClr val="000000">
                      <a:alpha val="65000"/>
                    </a:srgbClr>
                  </a:innerShdw>
                </a:effectLst>
                <a:latin typeface="Bookman Old Style" pitchFamily="18" charset="0"/>
              </a:rPr>
              <a:t>New </a:t>
            </a:r>
            <a:r>
              <a:rPr lang="nn-NO" b="1" dirty="0">
                <a:ln w="1905"/>
                <a:solidFill>
                  <a:srgbClr val="7030A0"/>
                </a:solidFill>
                <a:effectLst>
                  <a:innerShdw blurRad="69850" dist="43180" dir="5400000">
                    <a:srgbClr val="000000">
                      <a:alpha val="65000"/>
                    </a:srgbClr>
                  </a:innerShdw>
                </a:effectLst>
                <a:latin typeface="Bookman Old Style" pitchFamily="18" charset="0"/>
              </a:rPr>
              <a:t>Delhi-110007, India.</a:t>
            </a:r>
          </a:p>
          <a:p>
            <a:pPr>
              <a:lnSpc>
                <a:spcPct val="150000"/>
              </a:lnSpc>
            </a:pPr>
            <a:r>
              <a:rPr lang="nn-NO" b="1" dirty="0">
                <a:ln w="1905"/>
                <a:solidFill>
                  <a:srgbClr val="7030A0"/>
                </a:solidFill>
                <a:effectLst>
                  <a:innerShdw blurRad="69850" dist="43180" dir="5400000">
                    <a:srgbClr val="000000">
                      <a:alpha val="65000"/>
                    </a:srgbClr>
                  </a:innerShdw>
                </a:effectLst>
                <a:latin typeface="Bookman Old Style" pitchFamily="18" charset="0"/>
              </a:rPr>
              <a:t>Email:</a:t>
            </a:r>
            <a:r>
              <a:rPr lang="nn-NO" b="1" dirty="0">
                <a:ln w="1905"/>
                <a:solidFill>
                  <a:schemeClr val="tx2">
                    <a:lumMod val="50000"/>
                  </a:schemeClr>
                </a:solidFill>
                <a:effectLst>
                  <a:innerShdw blurRad="69850" dist="43180" dir="5400000">
                    <a:srgbClr val="000000">
                      <a:alpha val="65000"/>
                    </a:srgbClr>
                  </a:innerShdw>
                </a:effectLst>
                <a:latin typeface="Bookman Old Style" pitchFamily="18" charset="0"/>
              </a:rPr>
              <a:t> </a:t>
            </a:r>
            <a:r>
              <a:rPr lang="nn-NO" b="1" dirty="0">
                <a:ln w="1905"/>
                <a:solidFill>
                  <a:schemeClr val="tx2">
                    <a:lumMod val="50000"/>
                  </a:schemeClr>
                </a:solidFill>
                <a:effectLst>
                  <a:innerShdw blurRad="69850" dist="43180" dir="5400000">
                    <a:srgbClr val="000000">
                      <a:alpha val="65000"/>
                    </a:srgbClr>
                  </a:innerShdw>
                </a:effectLst>
                <a:latin typeface="Bookman Old Style" pitchFamily="18" charset="0"/>
                <a:hlinkClick r:id="rId3"/>
              </a:rPr>
              <a:t> npcs.ei@gmail.com</a:t>
            </a:r>
            <a:r>
              <a:rPr lang="nn-NO" b="1" dirty="0">
                <a:ln w="1905"/>
                <a:solidFill>
                  <a:schemeClr val="tx2">
                    <a:lumMod val="50000"/>
                  </a:schemeClr>
                </a:solidFill>
                <a:effectLst>
                  <a:innerShdw blurRad="69850" dist="43180" dir="5400000">
                    <a:srgbClr val="000000">
                      <a:alpha val="65000"/>
                    </a:srgbClr>
                  </a:innerShdw>
                </a:effectLst>
                <a:latin typeface="Bookman Old Style" pitchFamily="18" charset="0"/>
              </a:rPr>
              <a:t> , </a:t>
            </a:r>
            <a:r>
              <a:rPr lang="nn-NO" b="1" dirty="0">
                <a:ln w="1905"/>
                <a:solidFill>
                  <a:schemeClr val="tx2">
                    <a:lumMod val="50000"/>
                  </a:schemeClr>
                </a:solidFill>
                <a:effectLst>
                  <a:innerShdw blurRad="69850" dist="43180" dir="5400000">
                    <a:srgbClr val="000000">
                      <a:alpha val="65000"/>
                    </a:srgbClr>
                  </a:innerShdw>
                </a:effectLst>
                <a:latin typeface="Bookman Old Style" pitchFamily="18" charset="0"/>
                <a:hlinkClick r:id="rId4"/>
              </a:rPr>
              <a:t>info@entrepreneurindia.co</a:t>
            </a:r>
            <a:r>
              <a:rPr lang="nn-NO" b="1" dirty="0">
                <a:ln w="1905"/>
                <a:solidFill>
                  <a:schemeClr val="tx2">
                    <a:lumMod val="50000"/>
                  </a:schemeClr>
                </a:solidFill>
                <a:effectLst>
                  <a:innerShdw blurRad="69850" dist="43180" dir="5400000">
                    <a:srgbClr val="000000">
                      <a:alpha val="65000"/>
                    </a:srgbClr>
                  </a:innerShdw>
                </a:effectLst>
                <a:latin typeface="Bookman Old Style" pitchFamily="18" charset="0"/>
              </a:rPr>
              <a:t>      </a:t>
            </a:r>
          </a:p>
          <a:p>
            <a:pPr>
              <a:lnSpc>
                <a:spcPct val="150000"/>
              </a:lnSpc>
            </a:pPr>
            <a:r>
              <a:rPr lang="nn-NO" b="1" dirty="0">
                <a:ln w="1905"/>
                <a:solidFill>
                  <a:srgbClr val="7030A0"/>
                </a:solidFill>
                <a:effectLst>
                  <a:innerShdw blurRad="69850" dist="43180" dir="5400000">
                    <a:srgbClr val="000000">
                      <a:alpha val="65000"/>
                    </a:srgbClr>
                  </a:innerShdw>
                </a:effectLst>
                <a:latin typeface="Bookman Old Style" pitchFamily="18" charset="0"/>
              </a:rPr>
              <a:t>Tel: +91-11-23843955, 23845654, </a:t>
            </a:r>
            <a:r>
              <a:rPr lang="nn-NO" b="1" dirty="0" smtClean="0">
                <a:ln w="1905"/>
                <a:solidFill>
                  <a:srgbClr val="7030A0"/>
                </a:solidFill>
                <a:effectLst>
                  <a:innerShdw blurRad="69850" dist="43180" dir="5400000">
                    <a:srgbClr val="000000">
                      <a:alpha val="65000"/>
                    </a:srgbClr>
                  </a:innerShdw>
                </a:effectLst>
                <a:latin typeface="Bookman Old Style" pitchFamily="18" charset="0"/>
              </a:rPr>
              <a:t>23845886 </a:t>
            </a:r>
          </a:p>
          <a:p>
            <a:pPr>
              <a:lnSpc>
                <a:spcPct val="150000"/>
              </a:lnSpc>
            </a:pPr>
            <a:r>
              <a:rPr lang="nn-NO" b="1" dirty="0" smtClean="0">
                <a:ln w="1905"/>
                <a:solidFill>
                  <a:srgbClr val="7030A0"/>
                </a:solidFill>
                <a:effectLst>
                  <a:innerShdw blurRad="69850" dist="43180" dir="5400000">
                    <a:srgbClr val="000000">
                      <a:alpha val="65000"/>
                    </a:srgbClr>
                  </a:innerShdw>
                </a:effectLst>
                <a:latin typeface="Bookman Old Style" pitchFamily="18" charset="0"/>
              </a:rPr>
              <a:t>Mobile</a:t>
            </a:r>
            <a:r>
              <a:rPr lang="nn-NO" b="1" dirty="0">
                <a:ln w="1905"/>
                <a:solidFill>
                  <a:srgbClr val="7030A0"/>
                </a:solidFill>
                <a:effectLst>
                  <a:innerShdw blurRad="69850" dist="43180" dir="5400000">
                    <a:srgbClr val="000000">
                      <a:alpha val="65000"/>
                    </a:srgbClr>
                  </a:innerShdw>
                </a:effectLst>
                <a:latin typeface="Bookman Old Style" pitchFamily="18" charset="0"/>
              </a:rPr>
              <a:t>: +</a:t>
            </a:r>
            <a:r>
              <a:rPr lang="nn-NO" b="1" dirty="0" smtClean="0">
                <a:ln w="1905"/>
                <a:solidFill>
                  <a:srgbClr val="7030A0"/>
                </a:solidFill>
                <a:effectLst>
                  <a:innerShdw blurRad="69850" dist="43180" dir="5400000">
                    <a:srgbClr val="000000">
                      <a:alpha val="65000"/>
                    </a:srgbClr>
                  </a:innerShdw>
                </a:effectLst>
                <a:latin typeface="Bookman Old Style" pitchFamily="18" charset="0"/>
              </a:rPr>
              <a:t>91-9097075054, 8800733955</a:t>
            </a:r>
          </a:p>
          <a:p>
            <a:pPr>
              <a:lnSpc>
                <a:spcPct val="150000"/>
              </a:lnSpc>
            </a:pPr>
            <a:r>
              <a:rPr lang="nn-NO" b="1" dirty="0" smtClean="0">
                <a:ln w="1905"/>
                <a:solidFill>
                  <a:srgbClr val="7030A0"/>
                </a:solidFill>
                <a:effectLst>
                  <a:innerShdw blurRad="69850" dist="43180" dir="5400000">
                    <a:srgbClr val="000000">
                      <a:alpha val="65000"/>
                    </a:srgbClr>
                  </a:innerShdw>
                </a:effectLst>
                <a:latin typeface="Bookman Old Style" pitchFamily="18" charset="0"/>
              </a:rPr>
              <a:t>Fax</a:t>
            </a:r>
            <a:r>
              <a:rPr lang="nn-NO" b="1" dirty="0">
                <a:ln w="1905"/>
                <a:solidFill>
                  <a:srgbClr val="7030A0"/>
                </a:solidFill>
                <a:effectLst>
                  <a:innerShdw blurRad="69850" dist="43180" dir="5400000">
                    <a:srgbClr val="000000">
                      <a:alpha val="65000"/>
                    </a:srgbClr>
                  </a:innerShdw>
                </a:effectLst>
                <a:latin typeface="Bookman Old Style" pitchFamily="18" charset="0"/>
              </a:rPr>
              <a:t>: +</a:t>
            </a:r>
            <a:r>
              <a:rPr lang="nn-NO" b="1" dirty="0" smtClean="0">
                <a:ln w="1905"/>
                <a:solidFill>
                  <a:srgbClr val="7030A0"/>
                </a:solidFill>
                <a:effectLst>
                  <a:innerShdw blurRad="69850" dist="43180" dir="5400000">
                    <a:srgbClr val="000000">
                      <a:alpha val="65000"/>
                    </a:srgbClr>
                  </a:innerShdw>
                </a:effectLst>
                <a:latin typeface="Bookman Old Style" pitchFamily="18" charset="0"/>
              </a:rPr>
              <a:t>91-11-23841561</a:t>
            </a:r>
          </a:p>
          <a:p>
            <a:pPr>
              <a:lnSpc>
                <a:spcPct val="150000"/>
              </a:lnSpc>
            </a:pPr>
            <a:r>
              <a:rPr lang="nn-NO" b="1" dirty="0" smtClean="0">
                <a:ln w="1905"/>
                <a:solidFill>
                  <a:srgbClr val="7030A0"/>
                </a:solidFill>
                <a:effectLst>
                  <a:innerShdw blurRad="69850" dist="43180" dir="5400000">
                    <a:srgbClr val="000000">
                      <a:alpha val="65000"/>
                    </a:srgbClr>
                  </a:innerShdw>
                </a:effectLst>
                <a:latin typeface="Bookman Old Style" pitchFamily="18" charset="0"/>
              </a:rPr>
              <a:t>Website </a:t>
            </a:r>
            <a:r>
              <a:rPr lang="nn-NO" b="1" dirty="0">
                <a:ln w="1905"/>
                <a:solidFill>
                  <a:srgbClr val="7030A0"/>
                </a:solidFill>
                <a:effectLst>
                  <a:innerShdw blurRad="69850" dist="43180" dir="5400000">
                    <a:srgbClr val="000000">
                      <a:alpha val="65000"/>
                    </a:srgbClr>
                  </a:innerShdw>
                </a:effectLst>
                <a:latin typeface="Bookman Old Style" pitchFamily="18" charset="0"/>
              </a:rPr>
              <a:t>: </a:t>
            </a:r>
            <a:r>
              <a:rPr lang="en-US" b="1" dirty="0">
                <a:ln w="1905"/>
                <a:solidFill>
                  <a:schemeClr val="tx2">
                    <a:lumMod val="50000"/>
                  </a:schemeClr>
                </a:solidFill>
                <a:effectLst>
                  <a:innerShdw blurRad="69850" dist="43180" dir="5400000">
                    <a:srgbClr val="000000">
                      <a:alpha val="65000"/>
                    </a:srgbClr>
                  </a:innerShdw>
                </a:effectLst>
                <a:latin typeface="Bookman Old Style" pitchFamily="18" charset="0"/>
                <a:hlinkClick r:id="rId5"/>
              </a:rPr>
              <a:t>www.entrepreneurindia.co</a:t>
            </a:r>
            <a:r>
              <a:rPr lang="en-US" b="1" dirty="0">
                <a:ln w="1905"/>
                <a:solidFill>
                  <a:schemeClr val="tx2">
                    <a:lumMod val="50000"/>
                  </a:schemeClr>
                </a:solidFill>
                <a:effectLst>
                  <a:innerShdw blurRad="69850" dist="43180" dir="5400000">
                    <a:srgbClr val="000000">
                      <a:alpha val="65000"/>
                    </a:srgbClr>
                  </a:innerShdw>
                </a:effectLst>
                <a:latin typeface="Bookman Old Style" pitchFamily="18" charset="0"/>
              </a:rPr>
              <a:t> , </a:t>
            </a:r>
            <a:r>
              <a:rPr lang="en-US" b="1" dirty="0">
                <a:ln w="1905"/>
                <a:solidFill>
                  <a:schemeClr val="tx2">
                    <a:lumMod val="50000"/>
                  </a:schemeClr>
                </a:solidFill>
                <a:effectLst>
                  <a:innerShdw blurRad="69850" dist="43180" dir="5400000">
                    <a:srgbClr val="000000">
                      <a:alpha val="65000"/>
                    </a:srgbClr>
                  </a:innerShdw>
                </a:effectLst>
                <a:latin typeface="Bookman Old Style" pitchFamily="18" charset="0"/>
                <a:hlinkClick r:id="rId6"/>
              </a:rPr>
              <a:t>www.niir.org</a:t>
            </a:r>
            <a:r>
              <a:rPr lang="en-US" b="1" dirty="0">
                <a:ln w="1905"/>
                <a:solidFill>
                  <a:schemeClr val="tx2">
                    <a:lumMod val="50000"/>
                  </a:schemeClr>
                </a:solidFill>
                <a:effectLst>
                  <a:innerShdw blurRad="69850" dist="43180" dir="5400000">
                    <a:srgbClr val="000000">
                      <a:alpha val="65000"/>
                    </a:srgbClr>
                  </a:innerShdw>
                </a:effectLst>
                <a:latin typeface="Bookman Old Style" pitchFamily="18" charset="0"/>
              </a:rPr>
              <a:t>       </a:t>
            </a:r>
            <a:endParaRPr lang="en-US" b="1" dirty="0">
              <a:ln w="1905"/>
              <a:solidFill>
                <a:schemeClr val="tx2">
                  <a:lumMod val="10000"/>
                </a:schemeClr>
              </a:solidFill>
              <a:effectLst>
                <a:innerShdw blurRad="69850" dist="43180" dir="5400000">
                  <a:srgbClr val="000000">
                    <a:alpha val="65000"/>
                  </a:srgbClr>
                </a:innerShdw>
              </a:effectLst>
              <a:latin typeface="Bookman Old Style" pitchFamily="18" charset="0"/>
              <a:hlinkClick r:id="rId6"/>
            </a:endParaRPr>
          </a:p>
          <a:p>
            <a:pPr>
              <a:lnSpc>
                <a:spcPct val="150000"/>
              </a:lnSpc>
            </a:pPr>
            <a:r>
              <a:rPr lang="en-US" b="1" dirty="0">
                <a:ln w="1905"/>
                <a:solidFill>
                  <a:srgbClr val="7030A0"/>
                </a:solidFill>
                <a:effectLst>
                  <a:innerShdw blurRad="69850" dist="43180" dir="5400000">
                    <a:srgbClr val="000000">
                      <a:alpha val="65000"/>
                    </a:srgbClr>
                  </a:innerShdw>
                </a:effectLst>
                <a:latin typeface="Bookman Old Style" pitchFamily="18" charset="0"/>
              </a:rPr>
              <a:t>Take a look at </a:t>
            </a:r>
            <a:r>
              <a:rPr lang="en-US" b="1" dirty="0" smtClean="0">
                <a:ln w="1905"/>
                <a:solidFill>
                  <a:srgbClr val="7030A0"/>
                </a:solidFill>
                <a:effectLst>
                  <a:innerShdw blurRad="69850" dist="43180" dir="5400000">
                    <a:srgbClr val="000000">
                      <a:alpha val="65000"/>
                    </a:srgbClr>
                  </a:innerShdw>
                </a:effectLst>
                <a:latin typeface="Bookman Old Style" pitchFamily="18" charset="0"/>
              </a:rPr>
              <a:t>						on </a:t>
            </a:r>
            <a:r>
              <a:rPr lang="en-US" b="1" dirty="0">
                <a:ln w="1905"/>
                <a:solidFill>
                  <a:srgbClr val="7030A0"/>
                </a:solidFill>
                <a:effectLst>
                  <a:innerShdw blurRad="69850" dist="43180" dir="5400000">
                    <a:srgbClr val="000000">
                      <a:alpha val="65000"/>
                    </a:srgbClr>
                  </a:innerShdw>
                </a:effectLst>
                <a:latin typeface="Bookman Old Style" pitchFamily="18" charset="0"/>
              </a:rPr>
              <a:t>#</a:t>
            </a:r>
            <a:r>
              <a:rPr lang="en-US" b="1" dirty="0" err="1">
                <a:ln w="1905"/>
                <a:solidFill>
                  <a:srgbClr val="7030A0"/>
                </a:solidFill>
                <a:effectLst>
                  <a:innerShdw blurRad="69850" dist="43180" dir="5400000">
                    <a:srgbClr val="000000">
                      <a:alpha val="65000"/>
                    </a:srgbClr>
                  </a:innerShdw>
                </a:effectLst>
                <a:latin typeface="Bookman Old Style" pitchFamily="18" charset="0"/>
              </a:rPr>
              <a:t>StreetView</a:t>
            </a:r>
            <a:r>
              <a:rPr lang="en-US" b="1" dirty="0">
                <a:ln w="1905"/>
                <a:solidFill>
                  <a:srgbClr val="7030A0"/>
                </a:solidFill>
                <a:effectLst>
                  <a:innerShdw blurRad="69850" dist="43180" dir="5400000">
                    <a:srgbClr val="000000">
                      <a:alpha val="65000"/>
                    </a:srgbClr>
                  </a:innerShdw>
                </a:effectLst>
                <a:latin typeface="Bookman Old Style" pitchFamily="18" charset="0"/>
              </a:rPr>
              <a:t> </a:t>
            </a:r>
            <a:endParaRPr lang="en-US" b="1" dirty="0">
              <a:ln w="1905"/>
              <a:solidFill>
                <a:srgbClr val="7030A0"/>
              </a:solidFill>
              <a:effectLst>
                <a:innerShdw blurRad="69850" dist="43180" dir="5400000">
                  <a:srgbClr val="000000">
                    <a:alpha val="65000"/>
                  </a:srgbClr>
                </a:innerShdw>
              </a:effectLst>
              <a:latin typeface="Bookman Old Style" pitchFamily="18" charset="0"/>
              <a:hlinkClick r:id="rId6"/>
            </a:endParaRPr>
          </a:p>
          <a:p>
            <a:pPr>
              <a:lnSpc>
                <a:spcPct val="150000"/>
              </a:lnSpc>
            </a:pPr>
            <a:r>
              <a:rPr lang="en-US" sz="2800" b="1" dirty="0">
                <a:ln w="1905"/>
                <a:effectLst>
                  <a:innerShdw blurRad="69850" dist="43180" dir="5400000">
                    <a:srgbClr val="000000">
                      <a:alpha val="65000"/>
                    </a:srgbClr>
                  </a:innerShdw>
                </a:effectLst>
                <a:latin typeface="Bookman Old Style" pitchFamily="18" charset="0"/>
                <a:hlinkClick r:id="rId7"/>
              </a:rPr>
              <a:t>https://goo.gl/VstWkd</a:t>
            </a:r>
            <a:r>
              <a:rPr lang="en-US" sz="2800" b="1" dirty="0">
                <a:ln w="1905"/>
                <a:effectLst>
                  <a:innerShdw blurRad="69850" dist="43180" dir="5400000">
                    <a:srgbClr val="000000">
                      <a:alpha val="65000"/>
                    </a:srgbClr>
                  </a:innerShdw>
                </a:effectLst>
                <a:latin typeface="Bookman Old Style" pitchFamily="18" charset="0"/>
              </a:rPr>
              <a:t>     </a:t>
            </a:r>
            <a:endParaRPr lang="nn-NO" sz="2800" b="1" dirty="0">
              <a:ln w="1905"/>
              <a:effectLst>
                <a:innerShdw blurRad="69850" dist="43180" dir="5400000">
                  <a:srgbClr val="000000">
                    <a:alpha val="65000"/>
                  </a:srgbClr>
                </a:innerShdw>
              </a:effectLst>
              <a:latin typeface="Bookman Old Style" pitchFamily="18" charset="0"/>
              <a:hlinkClick r:id="rId6"/>
            </a:endParaRPr>
          </a:p>
        </p:txBody>
      </p:sp>
      <p:sp>
        <p:nvSpPr>
          <p:cNvPr id="7" name="Rectangle 6"/>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5"/>
              </a:rPr>
              <a:t>www.entrepreneurindia.co</a:t>
            </a:r>
            <a:r>
              <a:rPr lang="en-US" b="1" dirty="0" smtClean="0"/>
              <a:t>   </a:t>
            </a:r>
            <a:endParaRPr lang="en-US" b="1" dirty="0"/>
          </a:p>
        </p:txBody>
      </p:sp>
      <p:pic>
        <p:nvPicPr>
          <p:cNvPr id="5" name="Picture 4"/>
          <p:cNvPicPr/>
          <p:nvPr/>
        </p:nvPicPr>
        <p:blipFill>
          <a:blip r:embed="rId8"/>
          <a:srcRect l="23558" r="23558" b="17814"/>
          <a:stretch>
            <a:fillRect/>
          </a:stretch>
        </p:blipFill>
        <p:spPr bwMode="auto">
          <a:xfrm>
            <a:off x="0" y="0"/>
            <a:ext cx="1214651" cy="532263"/>
          </a:xfrm>
          <a:prstGeom prst="rect">
            <a:avLst/>
          </a:prstGeom>
          <a:noFill/>
          <a:ln w="9525">
            <a:noFill/>
            <a:miter lim="800000"/>
            <a:headEnd/>
            <a:tailEnd/>
          </a:ln>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4524" y="1405719"/>
            <a:ext cx="7457364" cy="403745"/>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38064" y="4750554"/>
            <a:ext cx="4495800" cy="324021"/>
          </a:xfrm>
          <a:prstGeom prst="rect">
            <a:avLst/>
          </a:prstGeom>
        </p:spPr>
      </p:pic>
      <p:sp>
        <p:nvSpPr>
          <p:cNvPr id="9" name="Rectangle 8"/>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6"/>
              </a:rPr>
              <a:t>www.niir.org</a:t>
            </a:r>
            <a:r>
              <a:rPr lang="en-US" sz="1350" b="1" dirty="0">
                <a:ln w="1905"/>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842197690"/>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10" name="drumroll.wav"/>
          </p:stSnd>
        </p:sndAc>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8610600" y="6488668"/>
            <a:ext cx="3581400" cy="369332"/>
          </a:xfrm>
          <a:prstGeom prst="rect">
            <a:avLst/>
          </a:prstGeom>
          <a:solidFill>
            <a:schemeClr val="bg1"/>
          </a:solidFill>
          <a:ln>
            <a:solidFill>
              <a:schemeClr val="tx1"/>
            </a:solidFill>
          </a:ln>
        </p:spPr>
        <p:txBody>
          <a:bodyPr wrap="square">
            <a:spAutoFit/>
          </a:bodyPr>
          <a:lstStyle/>
          <a:p>
            <a:r>
              <a:rPr lang="en-US" b="1" dirty="0">
                <a:hlinkClick r:id="rId2"/>
              </a:rPr>
              <a:t>www.entrepreneurindia.co</a:t>
            </a:r>
            <a:r>
              <a:rPr lang="en-US" b="1" dirty="0"/>
              <a:t>   </a:t>
            </a:r>
            <a:endParaRPr lang="en-US" dirty="0"/>
          </a:p>
        </p:txBody>
      </p:sp>
      <p:sp>
        <p:nvSpPr>
          <p:cNvPr id="7" name="Rectangle 6"/>
          <p:cNvSpPr/>
          <p:nvPr/>
        </p:nvSpPr>
        <p:spPr>
          <a:xfrm>
            <a:off x="2439515" y="3517296"/>
            <a:ext cx="7563408" cy="584775"/>
          </a:xfrm>
          <a:prstGeom prst="rect">
            <a:avLst/>
          </a:prstGeom>
          <a:solidFill>
            <a:schemeClr val="bg1"/>
          </a:solidFill>
          <a:ln w="57150">
            <a:solidFill>
              <a:schemeClr val="tx1"/>
            </a:solidFill>
          </a:ln>
        </p:spPr>
        <p:txBody>
          <a:bodyPr wrap="square">
            <a:spAutoFit/>
          </a:bodyPr>
          <a:lstStyle/>
          <a:p>
            <a:pPr algn="ctr"/>
            <a:r>
              <a:rPr lang="en-US" sz="3200" b="1" dirty="0">
                <a:solidFill>
                  <a:srgbClr val="365F91"/>
                </a:solidFill>
                <a:latin typeface="Calibri" panose="020F0502020204030204" pitchFamily="34" charset="0"/>
                <a:ea typeface="Times New Roman" panose="02020603050405020304" pitchFamily="18" charset="0"/>
                <a:cs typeface="Arial" panose="020B0604020202020204" pitchFamily="34" charset="0"/>
              </a:rPr>
              <a:t>AN ISO 9001: 2015 CERTIFIED COMPANY</a:t>
            </a:r>
            <a:endParaRPr lang="en-US" sz="2400" dirty="0">
              <a:latin typeface="Bookman Old Style" panose="02050604050505020204" pitchFamily="18" charset="0"/>
              <a:ea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1" y="1828801"/>
            <a:ext cx="9144000" cy="1253313"/>
          </a:xfrm>
          <a:prstGeom prst="rect">
            <a:avLst/>
          </a:prstGeom>
          <a:solidFill>
            <a:schemeClr val="accent1"/>
          </a:solidFill>
          <a:ln w="38100">
            <a:solidFill>
              <a:schemeClr val="tx1"/>
            </a:solidFill>
          </a:ln>
        </p:spPr>
      </p:pic>
      <p:pic>
        <p:nvPicPr>
          <p:cNvPr id="8" name="Picture 7"/>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6" name="Rectangle 5"/>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517676495"/>
      </p:ext>
    </p:extLst>
  </p:cSld>
  <p:clrMapOvr>
    <a:masterClrMapping/>
  </p:clrMapOvr>
  <p:transition spd="slow">
    <p:comb/>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33694" y="2075611"/>
            <a:ext cx="11869620" cy="341632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endParaRPr lang="en-US" sz="2800" b="1" dirty="0">
              <a:solidFill>
                <a:schemeClr val="tx2">
                  <a:lumMod val="75000"/>
                </a:schemeClr>
              </a:solidFill>
            </a:endParaRPr>
          </a:p>
          <a:p>
            <a:pPr marL="571500" indent="-571500" algn="just">
              <a:buFont typeface="Courier New" panose="02070309020205020404" pitchFamily="49" charset="0"/>
              <a:buChar char="o"/>
            </a:pPr>
            <a:r>
              <a:rPr lang="en-US" sz="3200" b="1" dirty="0">
                <a:solidFill>
                  <a:schemeClr val="accent3">
                    <a:lumMod val="50000"/>
                  </a:schemeClr>
                </a:solidFill>
                <a:latin typeface="Vijaya" panose="020B0604020202020204" pitchFamily="34" charset="0"/>
                <a:cs typeface="Vijaya" panose="020B0604020202020204" pitchFamily="34" charset="0"/>
              </a:rPr>
              <a:t>One of the leading reliable names in industrial world for providing the most comprehensive technical consulting services</a:t>
            </a:r>
          </a:p>
          <a:p>
            <a:pPr algn="just"/>
            <a:endParaRPr lang="en-US" sz="3200" b="1" dirty="0">
              <a:solidFill>
                <a:schemeClr val="accent3">
                  <a:lumMod val="50000"/>
                </a:schemeClr>
              </a:solidFill>
              <a:latin typeface="Vijaya" panose="020B0604020202020204" pitchFamily="34" charset="0"/>
              <a:cs typeface="Vijaya" panose="020B0604020202020204" pitchFamily="34" charset="0"/>
            </a:endParaRPr>
          </a:p>
          <a:p>
            <a:pPr marL="571500" indent="-571500" algn="just">
              <a:buFont typeface="Courier New" panose="02070309020205020404" pitchFamily="49" charset="0"/>
              <a:buChar char="o"/>
            </a:pPr>
            <a:r>
              <a:rPr lang="en-US" sz="3200" b="1" dirty="0">
                <a:solidFill>
                  <a:schemeClr val="accent3">
                    <a:lumMod val="50000"/>
                  </a:schemeClr>
                </a:solidFill>
                <a:latin typeface="Vijaya" panose="020B0604020202020204" pitchFamily="34" charset="0"/>
                <a:cs typeface="Vijaya" panose="020B0604020202020204" pitchFamily="34" charset="0"/>
              </a:rPr>
              <a:t>We adopt a systematic approach to provide the strong fundamental support needed for the effective delivery of  services to our Clients’ in India &amp; abroad</a:t>
            </a:r>
          </a:p>
          <a:p>
            <a:endParaRPr lang="en-US" sz="2800" b="1" dirty="0">
              <a:solidFill>
                <a:schemeClr val="tx2">
                  <a:lumMod val="75000"/>
                </a:schemeClr>
              </a:solidFill>
            </a:endParaRPr>
          </a:p>
        </p:txBody>
      </p:sp>
      <p:sp>
        <p:nvSpPr>
          <p:cNvPr id="4" name="Rectangle 3"/>
          <p:cNvSpPr/>
          <p:nvPr/>
        </p:nvSpPr>
        <p:spPr>
          <a:xfrm>
            <a:off x="8929689" y="6493786"/>
            <a:ext cx="3262312" cy="369332"/>
          </a:xfrm>
          <a:prstGeom prst="rect">
            <a:avLst/>
          </a:prstGeom>
          <a:solidFill>
            <a:schemeClr val="bg1"/>
          </a:solidFill>
        </p:spPr>
        <p:txBody>
          <a:bodyPr wrap="square">
            <a:spAutoFit/>
          </a:bodyPr>
          <a:lstStyle/>
          <a:p>
            <a:r>
              <a:rPr lang="en-US" b="1" dirty="0">
                <a:hlinkClick r:id="rId3"/>
              </a:rPr>
              <a:t>www.entrepreneurindia.co</a:t>
            </a:r>
            <a:r>
              <a:rPr lang="en-US" b="1" dirty="0"/>
              <a:t>  </a:t>
            </a:r>
            <a:endParaRPr lang="en-US" dirty="0"/>
          </a:p>
        </p:txBody>
      </p:sp>
      <p:sp>
        <p:nvSpPr>
          <p:cNvPr id="5" name="Rectangle 4"/>
          <p:cNvSpPr/>
          <p:nvPr/>
        </p:nvSpPr>
        <p:spPr>
          <a:xfrm>
            <a:off x="133694" y="1296290"/>
            <a:ext cx="3436820" cy="584775"/>
          </a:xfrm>
          <a:prstGeom prst="rect">
            <a:avLst/>
          </a:prstGeom>
          <a:solidFill>
            <a:schemeClr val="bg1"/>
          </a:solidFill>
          <a:ln w="28575">
            <a:solidFill>
              <a:schemeClr val="tx1"/>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3200" b="1" spc="50" dirty="0">
                <a:ln w="11430"/>
                <a:solidFill>
                  <a:srgbClr val="008CFF"/>
                </a:solidFill>
                <a:effectLst>
                  <a:outerShdw blurRad="76200" dist="50800" dir="5400000" algn="tl" rotWithShape="0">
                    <a:srgbClr val="000000">
                      <a:alpha val="65000"/>
                    </a:srgbClr>
                  </a:outerShdw>
                </a:effectLst>
                <a:latin typeface="Antique Olive" panose="020B0603020204030204" pitchFamily="34" charset="0"/>
              </a:rPr>
              <a:t> </a:t>
            </a:r>
            <a:r>
              <a:rPr lang="en-US" sz="3200" b="1" dirty="0">
                <a:solidFill>
                  <a:srgbClr val="008CFF"/>
                </a:solidFill>
                <a:latin typeface="Antique Olive" panose="020B0603020204030204" pitchFamily="34" charset="0"/>
              </a:rPr>
              <a:t>Who are </a:t>
            </a:r>
            <a:r>
              <a:rPr lang="en-US" sz="3200" b="1" dirty="0" smtClean="0">
                <a:solidFill>
                  <a:srgbClr val="008CFF"/>
                </a:solidFill>
                <a:latin typeface="Antique Olive" panose="020B0603020204030204" pitchFamily="34" charset="0"/>
              </a:rPr>
              <a:t>We</a:t>
            </a:r>
            <a:r>
              <a:rPr lang="en-US" sz="3200" b="1" dirty="0">
                <a:solidFill>
                  <a:srgbClr val="008CFF"/>
                </a:solidFill>
                <a:latin typeface="Antique Olive" panose="020B0603020204030204" pitchFamily="34" charset="0"/>
              </a:rPr>
              <a:t>?</a:t>
            </a:r>
          </a:p>
        </p:txBody>
      </p:sp>
      <p:pic>
        <p:nvPicPr>
          <p:cNvPr id="7" name="Picture 6"/>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6" name="Rectangle 5"/>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3555640278"/>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6" name="drumroll.wav"/>
          </p:stSnd>
        </p:sndAc>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74647" y="1431135"/>
            <a:ext cx="11808087" cy="5016758"/>
          </a:xfrm>
          <a:prstGeom prst="rect">
            <a:avLst/>
          </a:prstGeom>
          <a:solidFill>
            <a:schemeClr val="bg1"/>
          </a:solidFill>
          <a:ln>
            <a:solidFill>
              <a:schemeClr val="accent1"/>
            </a:solidFill>
          </a:ln>
        </p:spPr>
        <p:txBody>
          <a:bodyPr wrap="square">
            <a:spAutoFit/>
          </a:bodyPr>
          <a:lstStyle/>
          <a:p>
            <a:pPr marL="571500" indent="-571500">
              <a:buFont typeface="Courier New" panose="02070309020205020404" pitchFamily="49" charset="0"/>
              <a:buChar char="o"/>
            </a:pPr>
            <a:r>
              <a:rPr lang="en-US" sz="3200" b="1" dirty="0">
                <a:solidFill>
                  <a:schemeClr val="accent3">
                    <a:lumMod val="50000"/>
                  </a:schemeClr>
                </a:solidFill>
                <a:latin typeface="Vijaya" panose="020B0604020202020204" pitchFamily="34" charset="0"/>
                <a:cs typeface="Vijaya" panose="020B0604020202020204" pitchFamily="34" charset="0"/>
              </a:rPr>
              <a:t>Project Identification</a:t>
            </a:r>
          </a:p>
          <a:p>
            <a:pPr marL="571500" indent="-571500">
              <a:buFont typeface="Courier New" panose="02070309020205020404" pitchFamily="49" charset="0"/>
              <a:buChar char="o"/>
            </a:pPr>
            <a:r>
              <a:rPr lang="en-US" sz="3200" b="1" dirty="0">
                <a:solidFill>
                  <a:schemeClr val="accent3">
                    <a:lumMod val="50000"/>
                  </a:schemeClr>
                </a:solidFill>
                <a:latin typeface="Vijaya" panose="020B0604020202020204" pitchFamily="34" charset="0"/>
                <a:cs typeface="Vijaya" panose="020B0604020202020204" pitchFamily="34" charset="0"/>
              </a:rPr>
              <a:t>Detailed Project Reports/Pre-feasibility Reports</a:t>
            </a:r>
          </a:p>
          <a:p>
            <a:pPr marL="571500" indent="-571500">
              <a:buFont typeface="Courier New" panose="02070309020205020404" pitchFamily="49" charset="0"/>
              <a:buChar char="o"/>
            </a:pPr>
            <a:r>
              <a:rPr lang="en-US" sz="3200" b="1" dirty="0">
                <a:solidFill>
                  <a:schemeClr val="accent3">
                    <a:lumMod val="50000"/>
                  </a:schemeClr>
                </a:solidFill>
                <a:latin typeface="Vijaya" panose="020B0604020202020204" pitchFamily="34" charset="0"/>
                <a:cs typeface="Vijaya" panose="020B0604020202020204" pitchFamily="34" charset="0"/>
              </a:rPr>
              <a:t>Business Plan</a:t>
            </a:r>
          </a:p>
          <a:p>
            <a:pPr marL="571500" indent="-571500">
              <a:buFont typeface="Courier New" panose="02070309020205020404" pitchFamily="49" charset="0"/>
              <a:buChar char="o"/>
            </a:pPr>
            <a:r>
              <a:rPr lang="en-US" sz="3200" b="1" dirty="0">
                <a:solidFill>
                  <a:schemeClr val="accent3">
                    <a:lumMod val="50000"/>
                  </a:schemeClr>
                </a:solidFill>
                <a:latin typeface="Vijaya" panose="020B0604020202020204" pitchFamily="34" charset="0"/>
                <a:cs typeface="Vijaya" panose="020B0604020202020204" pitchFamily="34" charset="0"/>
              </a:rPr>
              <a:t>Market Research Reports</a:t>
            </a:r>
          </a:p>
          <a:p>
            <a:pPr marL="571500" indent="-571500">
              <a:buFont typeface="Courier New" panose="02070309020205020404" pitchFamily="49" charset="0"/>
              <a:buChar char="o"/>
            </a:pPr>
            <a:r>
              <a:rPr lang="en-US" sz="3200" b="1" dirty="0">
                <a:solidFill>
                  <a:schemeClr val="accent3">
                    <a:lumMod val="50000"/>
                  </a:schemeClr>
                </a:solidFill>
                <a:latin typeface="Vijaya" panose="020B0604020202020204" pitchFamily="34" charset="0"/>
                <a:cs typeface="Vijaya" panose="020B0604020202020204" pitchFamily="34" charset="0"/>
              </a:rPr>
              <a:t>Technology Books and Directory</a:t>
            </a:r>
          </a:p>
          <a:p>
            <a:pPr marL="571500" indent="-571500">
              <a:buFont typeface="Courier New" panose="02070309020205020404" pitchFamily="49" charset="0"/>
              <a:buChar char="o"/>
            </a:pPr>
            <a:r>
              <a:rPr lang="en-US" sz="3200" b="1" dirty="0">
                <a:solidFill>
                  <a:schemeClr val="accent3">
                    <a:lumMod val="50000"/>
                  </a:schemeClr>
                </a:solidFill>
                <a:latin typeface="Vijaya" panose="020B0604020202020204" pitchFamily="34" charset="0"/>
                <a:cs typeface="Vijaya" panose="020B0604020202020204" pitchFamily="34" charset="0"/>
              </a:rPr>
              <a:t>Industry Trend</a:t>
            </a:r>
          </a:p>
          <a:p>
            <a:pPr marL="571500" indent="-571500">
              <a:buFont typeface="Courier New" panose="02070309020205020404" pitchFamily="49" charset="0"/>
              <a:buChar char="o"/>
            </a:pPr>
            <a:r>
              <a:rPr lang="en-US" sz="3200" b="1" dirty="0">
                <a:solidFill>
                  <a:schemeClr val="accent3">
                    <a:lumMod val="50000"/>
                  </a:schemeClr>
                </a:solidFill>
                <a:latin typeface="Vijaya" panose="020B0604020202020204" pitchFamily="34" charset="0"/>
                <a:cs typeface="Vijaya" panose="020B0604020202020204" pitchFamily="34" charset="0"/>
              </a:rPr>
              <a:t>Databases on CD-ROM</a:t>
            </a:r>
          </a:p>
          <a:p>
            <a:pPr marL="571500" indent="-571500">
              <a:buFont typeface="Courier New" panose="02070309020205020404" pitchFamily="49" charset="0"/>
              <a:buChar char="o"/>
            </a:pPr>
            <a:r>
              <a:rPr lang="en-US" sz="3200" b="1" dirty="0">
                <a:solidFill>
                  <a:schemeClr val="accent3">
                    <a:lumMod val="50000"/>
                  </a:schemeClr>
                </a:solidFill>
                <a:latin typeface="Vijaya" panose="020B0604020202020204" pitchFamily="34" charset="0"/>
                <a:cs typeface="Vijaya" panose="020B0604020202020204" pitchFamily="34" charset="0"/>
              </a:rPr>
              <a:t>Laboratory Testing Services</a:t>
            </a:r>
          </a:p>
          <a:p>
            <a:pPr marL="571500" indent="-571500">
              <a:buFont typeface="Courier New" panose="02070309020205020404" pitchFamily="49" charset="0"/>
              <a:buChar char="o"/>
            </a:pPr>
            <a:r>
              <a:rPr lang="en-US" sz="3200" b="1" dirty="0">
                <a:solidFill>
                  <a:schemeClr val="accent3">
                    <a:lumMod val="50000"/>
                  </a:schemeClr>
                </a:solidFill>
                <a:latin typeface="Vijaya" panose="020B0604020202020204" pitchFamily="34" charset="0"/>
                <a:cs typeface="Vijaya" panose="020B0604020202020204" pitchFamily="34" charset="0"/>
              </a:rPr>
              <a:t>Turnkey Project Consultancy/Solutions</a:t>
            </a:r>
          </a:p>
          <a:p>
            <a:pPr marL="571500" indent="-571500">
              <a:buFont typeface="Courier New" panose="02070309020205020404" pitchFamily="49" charset="0"/>
              <a:buChar char="o"/>
            </a:pPr>
            <a:r>
              <a:rPr lang="en-US" sz="3200" b="1" dirty="0">
                <a:solidFill>
                  <a:schemeClr val="accent3">
                    <a:lumMod val="50000"/>
                  </a:schemeClr>
                </a:solidFill>
                <a:latin typeface="Vijaya" panose="020B0604020202020204" pitchFamily="34" charset="0"/>
                <a:cs typeface="Vijaya" panose="020B0604020202020204" pitchFamily="34" charset="0"/>
              </a:rPr>
              <a:t>Entrepreneur India (An Industrial Monthly Journal)</a:t>
            </a:r>
          </a:p>
        </p:txBody>
      </p:sp>
      <p:sp>
        <p:nvSpPr>
          <p:cNvPr id="4" name="Rectangle 3"/>
          <p:cNvSpPr/>
          <p:nvPr/>
        </p:nvSpPr>
        <p:spPr>
          <a:xfrm>
            <a:off x="8943975" y="6488668"/>
            <a:ext cx="3248025" cy="369332"/>
          </a:xfrm>
          <a:prstGeom prst="rect">
            <a:avLst/>
          </a:prstGeom>
          <a:solidFill>
            <a:schemeClr val="bg1"/>
          </a:solidFill>
        </p:spPr>
        <p:txBody>
          <a:bodyPr wrap="square">
            <a:spAutoFit/>
          </a:bodyPr>
          <a:lstStyle/>
          <a:p>
            <a:r>
              <a:rPr lang="en-US" b="1" dirty="0">
                <a:hlinkClick r:id="rId3"/>
              </a:rPr>
              <a:t>www.entrepreneurindia.co</a:t>
            </a:r>
            <a:r>
              <a:rPr lang="en-US" b="1" dirty="0"/>
              <a:t>   </a:t>
            </a:r>
            <a:endParaRPr lang="en-US" dirty="0"/>
          </a:p>
        </p:txBody>
      </p:sp>
      <p:sp>
        <p:nvSpPr>
          <p:cNvPr id="5" name="Rectangle 4"/>
          <p:cNvSpPr/>
          <p:nvPr/>
        </p:nvSpPr>
        <p:spPr>
          <a:xfrm>
            <a:off x="174647" y="802532"/>
            <a:ext cx="4774724" cy="584775"/>
          </a:xfrm>
          <a:prstGeom prst="rect">
            <a:avLst/>
          </a:prstGeom>
          <a:solidFill>
            <a:schemeClr val="bg1"/>
          </a:solidFill>
          <a:ln w="28575">
            <a:solidFill>
              <a:schemeClr val="tx1"/>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3200" b="1" dirty="0">
                <a:solidFill>
                  <a:srgbClr val="9900FF"/>
                </a:solidFill>
                <a:latin typeface="Antique Olive" panose="020B0603020204030204" pitchFamily="34" charset="0"/>
              </a:rPr>
              <a:t>What do We Offer</a:t>
            </a:r>
            <a:r>
              <a:rPr lang="en-US" sz="2800" b="1" dirty="0">
                <a:solidFill>
                  <a:srgbClr val="9900FF"/>
                </a:solidFill>
              </a:rPr>
              <a:t>?</a:t>
            </a:r>
          </a:p>
        </p:txBody>
      </p:sp>
      <p:pic>
        <p:nvPicPr>
          <p:cNvPr id="7" name="Picture 6"/>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6" name="Rectangle 5"/>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136742975"/>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6" name="drumroll.wav"/>
          </p:stSnd>
        </p:sndAc>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01601" y="1790504"/>
            <a:ext cx="11748639" cy="4524315"/>
          </a:xfrm>
          <a:prstGeom prst="rect">
            <a:avLst/>
          </a:prstGeom>
          <a:solidFill>
            <a:schemeClr val="bg1"/>
          </a:solidFill>
          <a:ln>
            <a:solidFill>
              <a:schemeClr val="accent1"/>
            </a:solidFill>
          </a:ln>
        </p:spPr>
        <p:txBody>
          <a:bodyPr wrap="square">
            <a:spAutoFit/>
          </a:bodyPr>
          <a:lstStyle/>
          <a:p>
            <a:pPr marL="571500" indent="-571500">
              <a:buFont typeface="Courier New" panose="02070309020205020404" pitchFamily="49" charset="0"/>
              <a:buChar char="o"/>
            </a:pPr>
            <a:r>
              <a:rPr lang="en-US" sz="3200" b="1" dirty="0">
                <a:solidFill>
                  <a:schemeClr val="accent3">
                    <a:lumMod val="50000"/>
                  </a:schemeClr>
                </a:solidFill>
                <a:latin typeface="Vijaya" panose="020B0604020202020204" pitchFamily="34" charset="0"/>
                <a:cs typeface="Vijaya" panose="020B0604020202020204" pitchFamily="34" charset="0"/>
              </a:rPr>
              <a:t>We have two decades long experience in project consultancy and market research field</a:t>
            </a:r>
          </a:p>
          <a:p>
            <a:pPr marL="571500" indent="-571500">
              <a:buFont typeface="Courier New" panose="02070309020205020404" pitchFamily="49" charset="0"/>
              <a:buChar char="o"/>
            </a:pPr>
            <a:r>
              <a:rPr lang="en-US" sz="3200" b="1" dirty="0">
                <a:solidFill>
                  <a:schemeClr val="accent3">
                    <a:lumMod val="50000"/>
                  </a:schemeClr>
                </a:solidFill>
                <a:latin typeface="Vijaya" panose="020B0604020202020204" pitchFamily="34" charset="0"/>
                <a:cs typeface="Vijaya" panose="020B0604020202020204" pitchFamily="34" charset="0"/>
              </a:rPr>
              <a:t>We empower our customers with the prerequisite know-how to take sound business decisions</a:t>
            </a:r>
          </a:p>
          <a:p>
            <a:pPr marL="571500" indent="-571500">
              <a:buFont typeface="Courier New" panose="02070309020205020404" pitchFamily="49" charset="0"/>
              <a:buChar char="o"/>
            </a:pPr>
            <a:r>
              <a:rPr lang="en-US" sz="3200" b="1" dirty="0">
                <a:solidFill>
                  <a:schemeClr val="accent3">
                    <a:lumMod val="50000"/>
                  </a:schemeClr>
                </a:solidFill>
                <a:latin typeface="Vijaya" panose="020B0604020202020204" pitchFamily="34" charset="0"/>
                <a:cs typeface="Vijaya" panose="020B0604020202020204" pitchFamily="34" charset="0"/>
              </a:rPr>
              <a:t>We help catalyze business growth by providing distinctive and profound market analysis  </a:t>
            </a:r>
          </a:p>
          <a:p>
            <a:pPr marL="571500" indent="-571500">
              <a:buFont typeface="Courier New" panose="02070309020205020404" pitchFamily="49" charset="0"/>
              <a:buChar char="o"/>
            </a:pPr>
            <a:r>
              <a:rPr lang="en-US" sz="3200" b="1" dirty="0">
                <a:solidFill>
                  <a:schemeClr val="accent3">
                    <a:lumMod val="50000"/>
                  </a:schemeClr>
                </a:solidFill>
                <a:latin typeface="Vijaya" panose="020B0604020202020204" pitchFamily="34" charset="0"/>
                <a:cs typeface="Vijaya" panose="020B0604020202020204" pitchFamily="34" charset="0"/>
              </a:rPr>
              <a:t>We serve a wide array of customers , from individual entrepreneurs to Corporations and Foreign Investors</a:t>
            </a:r>
          </a:p>
          <a:p>
            <a:pPr marL="571500" indent="-571500">
              <a:buFont typeface="Courier New" panose="02070309020205020404" pitchFamily="49" charset="0"/>
              <a:buChar char="o"/>
            </a:pPr>
            <a:r>
              <a:rPr lang="en-US" sz="3200" b="1" dirty="0">
                <a:solidFill>
                  <a:schemeClr val="accent3">
                    <a:lumMod val="50000"/>
                  </a:schemeClr>
                </a:solidFill>
                <a:latin typeface="Vijaya" panose="020B0604020202020204" pitchFamily="34" charset="0"/>
                <a:cs typeface="Vijaya" panose="020B0604020202020204" pitchFamily="34" charset="0"/>
              </a:rPr>
              <a:t>We use authentic &amp; reliable sources to ensure business precision </a:t>
            </a:r>
          </a:p>
        </p:txBody>
      </p:sp>
      <p:sp>
        <p:nvSpPr>
          <p:cNvPr id="4" name="Rectangle 3"/>
          <p:cNvSpPr/>
          <p:nvPr/>
        </p:nvSpPr>
        <p:spPr>
          <a:xfrm>
            <a:off x="8972551" y="6488667"/>
            <a:ext cx="3219450" cy="369332"/>
          </a:xfrm>
          <a:prstGeom prst="rect">
            <a:avLst/>
          </a:prstGeom>
          <a:solidFill>
            <a:schemeClr val="bg1"/>
          </a:solidFill>
        </p:spPr>
        <p:txBody>
          <a:bodyPr wrap="square">
            <a:spAutoFit/>
          </a:bodyPr>
          <a:lstStyle/>
          <a:p>
            <a:r>
              <a:rPr lang="en-US" b="1" dirty="0">
                <a:hlinkClick r:id="rId3"/>
              </a:rPr>
              <a:t>www.entrepreneurindia.co</a:t>
            </a:r>
            <a:r>
              <a:rPr lang="en-US" b="1" dirty="0"/>
              <a:t>   </a:t>
            </a:r>
            <a:endParaRPr lang="en-US" dirty="0"/>
          </a:p>
        </p:txBody>
      </p:sp>
      <p:sp>
        <p:nvSpPr>
          <p:cNvPr id="5" name="Rectangle 4"/>
          <p:cNvSpPr/>
          <p:nvPr/>
        </p:nvSpPr>
        <p:spPr>
          <a:xfrm>
            <a:off x="201601" y="1029172"/>
            <a:ext cx="5647656" cy="584775"/>
          </a:xfrm>
          <a:prstGeom prst="rect">
            <a:avLst/>
          </a:prstGeom>
          <a:solidFill>
            <a:schemeClr val="bg1"/>
          </a:solidFill>
          <a:ln w="28575">
            <a:solidFill>
              <a:schemeClr val="tx1"/>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3200" b="1" dirty="0">
                <a:solidFill>
                  <a:srgbClr val="A50021"/>
                </a:solidFill>
                <a:latin typeface="Antique Olive" panose="020B0603020204030204" pitchFamily="34" charset="0"/>
              </a:rPr>
              <a:t>How are </a:t>
            </a:r>
            <a:r>
              <a:rPr lang="en-US" sz="3200" b="1" dirty="0" smtClean="0">
                <a:solidFill>
                  <a:srgbClr val="A50021"/>
                </a:solidFill>
                <a:latin typeface="Antique Olive" panose="020B0603020204030204" pitchFamily="34" charset="0"/>
              </a:rPr>
              <a:t>We </a:t>
            </a:r>
            <a:r>
              <a:rPr lang="en-US" sz="3200" b="1" dirty="0">
                <a:solidFill>
                  <a:srgbClr val="A50021"/>
                </a:solidFill>
                <a:latin typeface="Antique Olive" panose="020B0603020204030204" pitchFamily="34" charset="0"/>
              </a:rPr>
              <a:t>D</a:t>
            </a:r>
            <a:r>
              <a:rPr lang="en-US" sz="3200" b="1" dirty="0" smtClean="0">
                <a:solidFill>
                  <a:srgbClr val="A50021"/>
                </a:solidFill>
                <a:latin typeface="Antique Olive" panose="020B0603020204030204" pitchFamily="34" charset="0"/>
              </a:rPr>
              <a:t>ifferent </a:t>
            </a:r>
            <a:r>
              <a:rPr lang="en-US" sz="3200" b="1" dirty="0">
                <a:solidFill>
                  <a:srgbClr val="A50021"/>
                </a:solidFill>
                <a:latin typeface="Antique Olive" panose="020B0603020204030204" pitchFamily="34" charset="0"/>
              </a:rPr>
              <a:t>?</a:t>
            </a:r>
          </a:p>
        </p:txBody>
      </p:sp>
      <p:pic>
        <p:nvPicPr>
          <p:cNvPr id="7" name="Picture 6"/>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6" name="Rectangle 5"/>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712979798"/>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6" name="drumroll.wav"/>
          </p:stSnd>
        </p:sndAc>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537843" y="822122"/>
            <a:ext cx="4122728" cy="646331"/>
          </a:xfrm>
          <a:prstGeom prst="rect">
            <a:avLst/>
          </a:prstGeom>
          <a:solidFill>
            <a:schemeClr val="bg1"/>
          </a:solidFill>
          <a:ln w="28575">
            <a:solidFill>
              <a:schemeClr val="accent1"/>
            </a:solidFill>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sz="3600" b="1" dirty="0">
                <a:solidFill>
                  <a:srgbClr val="006EFB"/>
                </a:solidFill>
                <a:latin typeface="Antique Olive" panose="020B0603020204030204" pitchFamily="34" charset="0"/>
              </a:rPr>
              <a:t>Our Approach</a:t>
            </a:r>
            <a:endParaRPr lang="en-US" sz="3600" dirty="0">
              <a:solidFill>
                <a:srgbClr val="006EFB"/>
              </a:solidFill>
              <a:latin typeface="Antique Olive" panose="020B0603020204030204" pitchFamily="34" charset="0"/>
            </a:endParaRPr>
          </a:p>
        </p:txBody>
      </p:sp>
      <p:sp>
        <p:nvSpPr>
          <p:cNvPr id="5" name="Rectangle 4"/>
          <p:cNvSpPr/>
          <p:nvPr/>
        </p:nvSpPr>
        <p:spPr>
          <a:xfrm>
            <a:off x="8925636" y="6487383"/>
            <a:ext cx="3153733" cy="369332"/>
          </a:xfrm>
          <a:prstGeom prst="rect">
            <a:avLst/>
          </a:prstGeom>
          <a:solidFill>
            <a:schemeClr val="bg1"/>
          </a:solidFill>
        </p:spPr>
        <p:txBody>
          <a:bodyPr wrap="square">
            <a:spAutoFit/>
          </a:bodyPr>
          <a:lstStyle/>
          <a:p>
            <a:r>
              <a:rPr lang="en-US" b="1" dirty="0">
                <a:hlinkClick r:id="rId3"/>
              </a:rPr>
              <a:t>www.entrepreneurindia.co</a:t>
            </a:r>
            <a:r>
              <a:rPr lang="en-US" b="1" dirty="0"/>
              <a:t>    </a:t>
            </a:r>
            <a:endParaRPr lang="en-US" dirty="0"/>
          </a:p>
        </p:txBody>
      </p:sp>
      <p:graphicFrame>
        <p:nvGraphicFramePr>
          <p:cNvPr id="6" name="Content Placeholder 3"/>
          <p:cNvGraphicFramePr>
            <a:graphicFrameLocks/>
          </p:cNvGraphicFramePr>
          <p:nvPr>
            <p:extLst>
              <p:ext uri="{D42A27DB-BD31-4B8C-83A1-F6EECF244321}">
                <p14:modId xmlns:p14="http://schemas.microsoft.com/office/powerpoint/2010/main" val="717509071"/>
              </p:ext>
            </p:extLst>
          </p:nvPr>
        </p:nvGraphicFramePr>
        <p:xfrm>
          <a:off x="3483917" y="1534725"/>
          <a:ext cx="7467599" cy="46481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p:cNvPicPr/>
          <p:nvPr/>
        </p:nvPicPr>
        <p:blipFill>
          <a:blip r:embed="rId9"/>
          <a:srcRect l="23558" r="23558" b="17814"/>
          <a:stretch>
            <a:fillRect/>
          </a:stretch>
        </p:blipFill>
        <p:spPr bwMode="auto">
          <a:xfrm>
            <a:off x="0" y="0"/>
            <a:ext cx="1214651" cy="532263"/>
          </a:xfrm>
          <a:prstGeom prst="rect">
            <a:avLst/>
          </a:prstGeom>
          <a:noFill/>
          <a:ln w="9525">
            <a:noFill/>
            <a:miter lim="800000"/>
            <a:headEnd/>
            <a:tailEnd/>
          </a:ln>
        </p:spPr>
      </p:pic>
      <p:sp>
        <p:nvSpPr>
          <p:cNvPr id="8" name="Rectangle 7"/>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10"/>
              </a:rPr>
              <a:t>www.niir.org</a:t>
            </a:r>
            <a:r>
              <a:rPr lang="en-US" sz="1350" b="1" dirty="0">
                <a:ln w="1905"/>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1933389612"/>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11" name="drumroll.wav"/>
          </p:stSnd>
        </p:sndAc>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024680" y="1356880"/>
            <a:ext cx="3087705" cy="461665"/>
          </a:xfrm>
          <a:prstGeom prst="rect">
            <a:avLst/>
          </a:prstGeom>
          <a:solidFill>
            <a:schemeClr val="bg1"/>
          </a:solidFill>
          <a:ln w="38100">
            <a:solidFill>
              <a:schemeClr val="tx1"/>
            </a:solidFill>
          </a:ln>
        </p:spPr>
        <p:style>
          <a:lnRef idx="1">
            <a:schemeClr val="accent2"/>
          </a:lnRef>
          <a:fillRef idx="2">
            <a:schemeClr val="accent2"/>
          </a:fillRef>
          <a:effectRef idx="1">
            <a:schemeClr val="accent2"/>
          </a:effectRef>
          <a:fontRef idx="minor">
            <a:schemeClr val="dk1"/>
          </a:fontRef>
        </p:style>
        <p:txBody>
          <a:bodyPr wrap="none">
            <a:spAutoFit/>
          </a:bodyPr>
          <a:lstStyle/>
          <a:p>
            <a:r>
              <a:rPr lang="en-US" sz="2400" b="1" u="sng" dirty="0">
                <a:solidFill>
                  <a:schemeClr val="tx1"/>
                </a:solidFill>
                <a:latin typeface="Bookman Old Style" panose="02050604050505020204" pitchFamily="18" charset="0"/>
              </a:rPr>
              <a:t>Who do we Serve?</a:t>
            </a:r>
          </a:p>
        </p:txBody>
      </p:sp>
      <p:sp>
        <p:nvSpPr>
          <p:cNvPr id="3" name="Rectangle 2"/>
          <p:cNvSpPr/>
          <p:nvPr/>
        </p:nvSpPr>
        <p:spPr>
          <a:xfrm>
            <a:off x="2066925" y="2328636"/>
            <a:ext cx="7380026" cy="3647152"/>
          </a:xfrm>
          <a:prstGeom prst="rect">
            <a:avLst/>
          </a:prstGeom>
          <a:solidFill>
            <a:schemeClr val="bg1"/>
          </a:solidFill>
          <a:ln w="38100">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Public-sector Companies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Corporates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Government Undertakings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Individual Entrepreneurs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NRI’s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Foreign Investors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Non-profit Organizations, NBFC’s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Educational Institutions </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Embassies &amp; Consulates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Consultancies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Industry / trade associations</a:t>
            </a:r>
          </a:p>
        </p:txBody>
      </p:sp>
      <p:sp>
        <p:nvSpPr>
          <p:cNvPr id="5" name="Rectangle 4"/>
          <p:cNvSpPr/>
          <p:nvPr/>
        </p:nvSpPr>
        <p:spPr>
          <a:xfrm>
            <a:off x="9785830" y="6551263"/>
            <a:ext cx="2406170" cy="3000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350" b="1" dirty="0">
                <a:hlinkClick r:id="rId2"/>
              </a:rPr>
              <a:t>www.entrepreneurindia.co</a:t>
            </a:r>
            <a:r>
              <a:rPr lang="en-US" sz="1350" b="1" dirty="0"/>
              <a:t>   </a:t>
            </a:r>
            <a:endParaRPr lang="en-US" sz="1350" dirty="0"/>
          </a:p>
        </p:txBody>
      </p:sp>
      <p:sp>
        <p:nvSpPr>
          <p:cNvPr id="7" name="Rectangle 6"/>
          <p:cNvSpPr/>
          <p:nvPr/>
        </p:nvSpPr>
        <p:spPr>
          <a:xfrm>
            <a:off x="0" y="6557918"/>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3"/>
              </a:rPr>
              <a:t>www.niir.org</a:t>
            </a:r>
            <a:r>
              <a:rPr lang="en-US" sz="1350" b="1" dirty="0">
                <a:ln w="1905"/>
                <a:effectLst>
                  <a:innerShdw blurRad="69850" dist="43180" dir="5400000">
                    <a:srgbClr val="000000">
                      <a:alpha val="65000"/>
                    </a:srgbClr>
                  </a:innerShdw>
                </a:effectLst>
              </a:rPr>
              <a:t> </a:t>
            </a:r>
          </a:p>
        </p:txBody>
      </p:sp>
      <p:pic>
        <p:nvPicPr>
          <p:cNvPr id="8" name="Picture 7"/>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Tree>
    <p:extLst>
      <p:ext uri="{BB962C8B-B14F-4D97-AF65-F5344CB8AC3E}">
        <p14:creationId xmlns:p14="http://schemas.microsoft.com/office/powerpoint/2010/main" val="4268826778"/>
      </p:ext>
    </p:extLst>
  </p:cSld>
  <p:clrMapOvr>
    <a:masterClrMapping/>
  </p:clrMapOvr>
  <p:transition spd="slow">
    <p:comb/>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3"/>
              </a:rPr>
              <a:t>www.entrepreneurindia.co</a:t>
            </a:r>
            <a:r>
              <a:rPr lang="en-US" b="1" dirty="0" smtClean="0"/>
              <a:t>   </a:t>
            </a:r>
            <a:endParaRPr lang="en-US" b="1" dirty="0"/>
          </a:p>
        </p:txBody>
      </p:sp>
      <p:pic>
        <p:nvPicPr>
          <p:cNvPr id="5" name="Picture 4"/>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4" name="Rectangle 3"/>
          <p:cNvSpPr/>
          <p:nvPr/>
        </p:nvSpPr>
        <p:spPr>
          <a:xfrm>
            <a:off x="0" y="6564742"/>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
        <p:nvSpPr>
          <p:cNvPr id="2" name="Rectangle 1"/>
          <p:cNvSpPr/>
          <p:nvPr/>
        </p:nvSpPr>
        <p:spPr>
          <a:xfrm>
            <a:off x="4928198" y="197893"/>
            <a:ext cx="2282997" cy="580672"/>
          </a:xfrm>
          <a:prstGeom prst="rect">
            <a:avLst/>
          </a:prstGeom>
          <a:solidFill>
            <a:schemeClr val="bg1"/>
          </a:solidFill>
          <a:ln w="28575">
            <a:solidFill>
              <a:schemeClr val="tx1"/>
            </a:solidFill>
          </a:ln>
        </p:spPr>
        <p:txBody>
          <a:bodyPr wrap="none">
            <a:spAutoFit/>
          </a:bodyPr>
          <a:lstStyle/>
          <a:p>
            <a:pPr algn="just">
              <a:lnSpc>
                <a:spcPct val="150000"/>
              </a:lnSpc>
              <a:spcAft>
                <a:spcPts val="800"/>
              </a:spcAft>
            </a:pPr>
            <a:r>
              <a:rPr lang="en-US" sz="2400"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Map</a:t>
            </a:r>
            <a:r>
              <a:rPr lang="en-US" sz="2000"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 of Odisha </a:t>
            </a:r>
            <a:endParaRPr lang="en-U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p:nvPr/>
        </p:nvPicPr>
        <p:blipFill>
          <a:blip r:embed="rId6">
            <a:extLst>
              <a:ext uri="{28A0092B-C50C-407E-A947-70E740481C1C}">
                <a14:useLocalDpi xmlns:a14="http://schemas.microsoft.com/office/drawing/2010/main" val="0"/>
              </a:ext>
            </a:extLst>
          </a:blip>
          <a:stretch>
            <a:fillRect/>
          </a:stretch>
        </p:blipFill>
        <p:spPr>
          <a:xfrm>
            <a:off x="183955" y="931271"/>
            <a:ext cx="11771484" cy="5401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39369108"/>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7" name="drumroll.wav"/>
          </p:stSnd>
        </p:sndAc>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958085" y="938221"/>
            <a:ext cx="3555242" cy="461665"/>
          </a:xfrm>
          <a:prstGeom prst="rect">
            <a:avLst/>
          </a:prstGeom>
          <a:solidFill>
            <a:schemeClr val="bg1"/>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400" b="1" dirty="0">
                <a:solidFill>
                  <a:schemeClr val="tx1"/>
                </a:solidFill>
                <a:latin typeface="Bookman Old Style" panose="02050604050505020204" pitchFamily="18" charset="0"/>
              </a:rPr>
              <a:t>Sectors We Cover</a:t>
            </a:r>
          </a:p>
        </p:txBody>
      </p:sp>
      <p:sp>
        <p:nvSpPr>
          <p:cNvPr id="3" name="Rectangle 2"/>
          <p:cNvSpPr/>
          <p:nvPr/>
        </p:nvSpPr>
        <p:spPr>
          <a:xfrm>
            <a:off x="1970965" y="2057400"/>
            <a:ext cx="7318611" cy="3647152"/>
          </a:xfrm>
          <a:prstGeom prst="rect">
            <a:avLst/>
          </a:prstGeom>
          <a:solidFill>
            <a:schemeClr val="bg1"/>
          </a:solidFill>
          <a:ln w="38100">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Ayurvedic And Herbal Medicines, Herbal Cosmetics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Alcoholic And Non Alcoholic Beverages, Drinks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Adhesives, Industrial Adhesive, Sealants, Glues, 	Gum &amp; Resin </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Activated Carbon &amp; Activated Charcoal</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Aluminium And Aluminium Extrusion Profiles &amp; 	Sections,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Bio-fertilizers  And Biotechnology</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Breakfast Snacks And Cereal Food</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Bicycle </a:t>
            </a:r>
            <a:r>
              <a:rPr lang="en-US" sz="2100" dirty="0" err="1">
                <a:solidFill>
                  <a:schemeClr val="tx1"/>
                </a:solidFill>
                <a:latin typeface="Bookman Old Style" panose="02050604050505020204" pitchFamily="18" charset="0"/>
                <a:cs typeface="Vijaya" panose="020B0604020202020204" pitchFamily="34" charset="0"/>
              </a:rPr>
              <a:t>Tyres</a:t>
            </a:r>
            <a:r>
              <a:rPr lang="en-US" sz="2100" dirty="0">
                <a:solidFill>
                  <a:schemeClr val="tx1"/>
                </a:solidFill>
                <a:latin typeface="Bookman Old Style" panose="02050604050505020204" pitchFamily="18" charset="0"/>
                <a:cs typeface="Vijaya" panose="020B0604020202020204" pitchFamily="34" charset="0"/>
              </a:rPr>
              <a:t> &amp; Tubes, Bicycle Parts, Bicycle 	Assembling</a:t>
            </a:r>
          </a:p>
        </p:txBody>
      </p:sp>
      <p:sp>
        <p:nvSpPr>
          <p:cNvPr id="5" name="Rectangle 4"/>
          <p:cNvSpPr/>
          <p:nvPr/>
        </p:nvSpPr>
        <p:spPr>
          <a:xfrm>
            <a:off x="9676548" y="6557918"/>
            <a:ext cx="2515452" cy="300082"/>
          </a:xfrm>
          <a:prstGeom prst="rect">
            <a:avLst/>
          </a:prstGeom>
          <a:solidFill>
            <a:schemeClr val="bg1"/>
          </a:solidFill>
          <a:ln w="38100">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350" b="1" dirty="0">
                <a:solidFill>
                  <a:schemeClr val="tx1"/>
                </a:solidFill>
                <a:hlinkClick r:id="rId2"/>
              </a:rPr>
              <a:t>www.entrepreneurindia.co</a:t>
            </a:r>
            <a:r>
              <a:rPr lang="en-US" sz="1350" b="1" dirty="0">
                <a:solidFill>
                  <a:schemeClr val="tx1"/>
                </a:solidFill>
              </a:rPr>
              <a:t>   </a:t>
            </a:r>
            <a:endParaRPr lang="en-US" sz="1350" dirty="0">
              <a:solidFill>
                <a:schemeClr val="tx1"/>
              </a:solidFill>
            </a:endParaRPr>
          </a:p>
        </p:txBody>
      </p:sp>
      <p:sp>
        <p:nvSpPr>
          <p:cNvPr id="7" name="Rectangle 6"/>
          <p:cNvSpPr/>
          <p:nvPr/>
        </p:nvSpPr>
        <p:spPr>
          <a:xfrm>
            <a:off x="0" y="6510151"/>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3"/>
              </a:rPr>
              <a:t>www.niir.org</a:t>
            </a:r>
            <a:r>
              <a:rPr lang="en-US" sz="1350" b="1" dirty="0">
                <a:ln w="1905"/>
                <a:effectLst>
                  <a:innerShdw blurRad="69850" dist="43180" dir="5400000">
                    <a:srgbClr val="000000">
                      <a:alpha val="65000"/>
                    </a:srgbClr>
                  </a:innerShdw>
                </a:effectLst>
              </a:rPr>
              <a:t> </a:t>
            </a:r>
          </a:p>
        </p:txBody>
      </p:sp>
      <p:pic>
        <p:nvPicPr>
          <p:cNvPr id="8" name="Picture 7"/>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Tree>
    <p:extLst>
      <p:ext uri="{BB962C8B-B14F-4D97-AF65-F5344CB8AC3E}">
        <p14:creationId xmlns:p14="http://schemas.microsoft.com/office/powerpoint/2010/main" val="3300877394"/>
      </p:ext>
    </p:extLst>
  </p:cSld>
  <p:clrMapOvr>
    <a:masterClrMapping/>
  </p:clrMapOvr>
  <p:transition spd="slow">
    <p:comb/>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124500" y="1527405"/>
            <a:ext cx="5520520" cy="507831"/>
          </a:xfrm>
          <a:prstGeom prst="rect">
            <a:avLst/>
          </a:prstGeom>
          <a:solidFill>
            <a:schemeClr val="bg1"/>
          </a:solidFill>
          <a:ln w="38100">
            <a:solidFill>
              <a:schemeClr val="tx1"/>
            </a:solidFill>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u="sng" dirty="0">
                <a:solidFill>
                  <a:schemeClr val="tx1"/>
                </a:solidFill>
                <a:latin typeface="Bookman Old Style" panose="02050604050505020204" pitchFamily="18" charset="0"/>
              </a:rPr>
              <a:t>Sectors We Cover</a:t>
            </a:r>
            <a:r>
              <a:rPr lang="en-US" sz="2700" b="1" dirty="0">
                <a:solidFill>
                  <a:schemeClr val="tx1"/>
                </a:solidFill>
                <a:latin typeface="Bookman Old Style" panose="02050604050505020204" pitchFamily="18" charset="0"/>
              </a:rPr>
              <a:t>  </a:t>
            </a:r>
            <a:r>
              <a:rPr lang="en-US" sz="1350" b="1" i="1" dirty="0" err="1">
                <a:ln w="1905"/>
                <a:solidFill>
                  <a:schemeClr val="tx1"/>
                </a:solidFill>
                <a:effectLst>
                  <a:innerShdw blurRad="69850" dist="43180" dir="5400000">
                    <a:srgbClr val="000000">
                      <a:alpha val="65000"/>
                    </a:srgbClr>
                  </a:innerShdw>
                </a:effectLst>
                <a:latin typeface="Bookman Old Style" panose="02050604050505020204" pitchFamily="18" charset="0"/>
              </a:rPr>
              <a:t>Cont</a:t>
            </a:r>
            <a:r>
              <a:rPr lang="en-US" sz="1350" b="1" i="1" dirty="0">
                <a:ln w="1905"/>
                <a:solidFill>
                  <a:schemeClr val="tx1"/>
                </a:solidFill>
                <a:effectLst>
                  <a:innerShdw blurRad="69850" dist="43180" dir="5400000">
                    <a:srgbClr val="000000">
                      <a:alpha val="65000"/>
                    </a:srgbClr>
                  </a:innerShdw>
                </a:effectLst>
                <a:latin typeface="Bookman Old Style" panose="02050604050505020204" pitchFamily="18" charset="0"/>
              </a:rPr>
              <a:t>…</a:t>
            </a:r>
            <a:endParaRPr lang="en-US" sz="1350" b="1" i="1" dirty="0">
              <a:solidFill>
                <a:schemeClr val="tx1"/>
              </a:solidFill>
              <a:latin typeface="Bookman Old Style" panose="02050604050505020204" pitchFamily="18" charset="0"/>
            </a:endParaRPr>
          </a:p>
        </p:txBody>
      </p:sp>
      <p:sp>
        <p:nvSpPr>
          <p:cNvPr id="3" name="Rectangle 2"/>
          <p:cNvSpPr/>
          <p:nvPr/>
        </p:nvSpPr>
        <p:spPr>
          <a:xfrm>
            <a:off x="2124501" y="2525955"/>
            <a:ext cx="7175687" cy="3323987"/>
          </a:xfrm>
          <a:prstGeom prst="rect">
            <a:avLst/>
          </a:prstGeom>
          <a:solidFill>
            <a:schemeClr val="bg1"/>
          </a:solidFill>
          <a:ln w="38100">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Bamboo And Cane Based Projects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Building Materials And Construction Projects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Biodegradable &amp; Bioplastic Based Projects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Chemicals (Organic And Inorganic)</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Confectionery, Bakery/Baking And Other 	Food</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Cereal Processing</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Coconut And Coconut Based Products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Cold Storage For Fruits &amp; Vegetables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Coal &amp; Coal Byproduct</a:t>
            </a:r>
          </a:p>
        </p:txBody>
      </p:sp>
      <p:sp>
        <p:nvSpPr>
          <p:cNvPr id="5" name="Rectangle 4"/>
          <p:cNvSpPr/>
          <p:nvPr/>
        </p:nvSpPr>
        <p:spPr>
          <a:xfrm>
            <a:off x="9784876" y="6557918"/>
            <a:ext cx="2407124" cy="300082"/>
          </a:xfrm>
          <a:prstGeom prst="rect">
            <a:avLst/>
          </a:prstGeom>
          <a:solidFill>
            <a:schemeClr val="bg1"/>
          </a:solidFill>
          <a:ln w="38100">
            <a:solidFill>
              <a:schemeClr val="tx1"/>
            </a:solidFill>
          </a:ln>
        </p:spPr>
        <p:txBody>
          <a:bodyPr wrap="square">
            <a:spAutoFit/>
          </a:bodyPr>
          <a:lstStyle/>
          <a:p>
            <a:r>
              <a:rPr lang="en-US" sz="1350" b="1" dirty="0">
                <a:hlinkClick r:id="rId2"/>
              </a:rPr>
              <a:t>www.entrepreneurindia.co</a:t>
            </a:r>
            <a:r>
              <a:rPr lang="en-US" sz="1350" b="1" dirty="0"/>
              <a:t>   </a:t>
            </a:r>
            <a:endParaRPr lang="en-US" sz="1350" dirty="0"/>
          </a:p>
        </p:txBody>
      </p:sp>
      <p:sp>
        <p:nvSpPr>
          <p:cNvPr id="7" name="Rectangle 6"/>
          <p:cNvSpPr/>
          <p:nvPr/>
        </p:nvSpPr>
        <p:spPr>
          <a:xfrm>
            <a:off x="0" y="6557918"/>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3"/>
              </a:rPr>
              <a:t>www.niir.org</a:t>
            </a:r>
            <a:r>
              <a:rPr lang="en-US" sz="1350" b="1" dirty="0">
                <a:ln w="1905"/>
                <a:effectLst>
                  <a:innerShdw blurRad="69850" dist="43180" dir="5400000">
                    <a:srgbClr val="000000">
                      <a:alpha val="65000"/>
                    </a:srgbClr>
                  </a:innerShdw>
                </a:effectLst>
              </a:rPr>
              <a:t> </a:t>
            </a:r>
          </a:p>
        </p:txBody>
      </p:sp>
      <p:pic>
        <p:nvPicPr>
          <p:cNvPr id="8" name="Picture 7"/>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Tree>
    <p:extLst>
      <p:ext uri="{BB962C8B-B14F-4D97-AF65-F5344CB8AC3E}">
        <p14:creationId xmlns:p14="http://schemas.microsoft.com/office/powerpoint/2010/main" val="3247501877"/>
      </p:ext>
    </p:extLst>
  </p:cSld>
  <p:clrMapOvr>
    <a:masterClrMapping/>
  </p:clrMapOvr>
  <p:transition spd="slow">
    <p:comb/>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109158" y="993666"/>
            <a:ext cx="3979603" cy="461665"/>
          </a:xfrm>
          <a:prstGeom prst="rect">
            <a:avLst/>
          </a:prstGeom>
          <a:solidFill>
            <a:schemeClr val="bg1"/>
          </a:solidFill>
          <a:ln w="38100">
            <a:solidFill>
              <a:schemeClr val="tx1"/>
            </a:solidFill>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dirty="0">
                <a:solidFill>
                  <a:schemeClr val="tx1"/>
                </a:solidFill>
                <a:latin typeface="Bookman Old Style" panose="02050604050505020204" pitchFamily="18" charset="0"/>
              </a:rPr>
              <a:t>Sectors We Cover  </a:t>
            </a:r>
            <a:r>
              <a:rPr lang="en-US" sz="1350" b="1" i="1" dirty="0" err="1">
                <a:ln w="1905"/>
                <a:solidFill>
                  <a:schemeClr val="tx1"/>
                </a:solidFill>
                <a:effectLst>
                  <a:innerShdw blurRad="69850" dist="43180" dir="5400000">
                    <a:srgbClr val="000000">
                      <a:alpha val="65000"/>
                    </a:srgbClr>
                  </a:innerShdw>
                </a:effectLst>
                <a:latin typeface="Bookman Old Style" panose="02050604050505020204" pitchFamily="18" charset="0"/>
              </a:rPr>
              <a:t>Cont</a:t>
            </a:r>
            <a:r>
              <a:rPr lang="en-US" sz="1350" b="1" i="1" dirty="0">
                <a:ln w="1905"/>
                <a:solidFill>
                  <a:schemeClr val="tx1"/>
                </a:solidFill>
                <a:effectLst>
                  <a:innerShdw blurRad="69850" dist="43180" dir="5400000">
                    <a:srgbClr val="000000">
                      <a:alpha val="65000"/>
                    </a:srgbClr>
                  </a:innerShdw>
                </a:effectLst>
                <a:latin typeface="Bookman Old Style" panose="02050604050505020204" pitchFamily="18" charset="0"/>
              </a:rPr>
              <a:t>…</a:t>
            </a:r>
          </a:p>
        </p:txBody>
      </p:sp>
      <p:sp>
        <p:nvSpPr>
          <p:cNvPr id="3" name="Rectangle 2"/>
          <p:cNvSpPr/>
          <p:nvPr/>
        </p:nvSpPr>
        <p:spPr>
          <a:xfrm>
            <a:off x="2140281" y="2209800"/>
            <a:ext cx="7174458" cy="3647152"/>
          </a:xfrm>
          <a:prstGeom prst="rect">
            <a:avLst/>
          </a:prstGeom>
          <a:solidFill>
            <a:schemeClr val="bg1"/>
          </a:solidFill>
          <a:ln w="38100">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Copper &amp; Copper Based Projects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Dairy/Milk Processing</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Disinfectants, Pesticides, Insecticides, Mosquito 	Repellents,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Electrical, Electronic And Computer based 	Projects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Essential Oils, Oils &amp; Fats And Allied</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Engineering Goods</a:t>
            </a:r>
          </a:p>
          <a:p>
            <a:pPr marL="68580" indent="-428625">
              <a:buFont typeface="Courier New" panose="02070309020205020404" pitchFamily="49" charset="0"/>
              <a:buChar char="o"/>
            </a:pPr>
            <a:r>
              <a:rPr lang="en-US" sz="2100" dirty="0" err="1">
                <a:solidFill>
                  <a:schemeClr val="tx1"/>
                </a:solidFill>
                <a:latin typeface="Bookman Old Style" panose="02050604050505020204" pitchFamily="18" charset="0"/>
                <a:cs typeface="Vijaya" panose="020B0604020202020204" pitchFamily="34" charset="0"/>
              </a:rPr>
              <a:t>Fibre</a:t>
            </a:r>
            <a:r>
              <a:rPr lang="en-US" sz="2100" dirty="0">
                <a:solidFill>
                  <a:schemeClr val="tx1"/>
                </a:solidFill>
                <a:latin typeface="Bookman Old Style" panose="02050604050505020204" pitchFamily="18" charset="0"/>
                <a:cs typeface="Vijaya" panose="020B0604020202020204" pitchFamily="34" charset="0"/>
              </a:rPr>
              <a:t> Glass &amp; Float Glass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Fast Moving Consumer Goods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Food, Bakery, Agro Processing</a:t>
            </a:r>
          </a:p>
        </p:txBody>
      </p:sp>
      <p:sp>
        <p:nvSpPr>
          <p:cNvPr id="5" name="Rectangle 4"/>
          <p:cNvSpPr/>
          <p:nvPr/>
        </p:nvSpPr>
        <p:spPr>
          <a:xfrm>
            <a:off x="9739084" y="6529485"/>
            <a:ext cx="2452916" cy="300082"/>
          </a:xfrm>
          <a:prstGeom prst="rect">
            <a:avLst/>
          </a:prstGeom>
          <a:solidFill>
            <a:schemeClr val="bg1"/>
          </a:solidFill>
          <a:ln w="38100">
            <a:solidFill>
              <a:schemeClr val="tx1"/>
            </a:solidFill>
          </a:ln>
        </p:spPr>
        <p:txBody>
          <a:bodyPr wrap="none">
            <a:spAutoFit/>
          </a:bodyPr>
          <a:lstStyle/>
          <a:p>
            <a:r>
              <a:rPr lang="en-US" sz="1350" b="1" dirty="0">
                <a:hlinkClick r:id="rId2"/>
              </a:rPr>
              <a:t>www.entreprneurindia.co</a:t>
            </a:r>
            <a:r>
              <a:rPr lang="en-US" sz="1350" b="1" dirty="0"/>
              <a:t>   </a:t>
            </a:r>
            <a:endParaRPr lang="en-US" sz="1350" dirty="0"/>
          </a:p>
        </p:txBody>
      </p:sp>
      <p:sp>
        <p:nvSpPr>
          <p:cNvPr id="7" name="Rectangle 6"/>
          <p:cNvSpPr/>
          <p:nvPr/>
        </p:nvSpPr>
        <p:spPr>
          <a:xfrm>
            <a:off x="0" y="6557918"/>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3"/>
              </a:rPr>
              <a:t>www.niir.org</a:t>
            </a:r>
            <a:r>
              <a:rPr lang="en-US" sz="1350" b="1" dirty="0">
                <a:ln w="1905"/>
                <a:effectLst>
                  <a:innerShdw blurRad="69850" dist="43180" dir="5400000">
                    <a:srgbClr val="000000">
                      <a:alpha val="65000"/>
                    </a:srgbClr>
                  </a:innerShdw>
                </a:effectLst>
              </a:rPr>
              <a:t> </a:t>
            </a:r>
          </a:p>
        </p:txBody>
      </p:sp>
      <p:pic>
        <p:nvPicPr>
          <p:cNvPr id="8" name="Picture 7"/>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Tree>
    <p:extLst>
      <p:ext uri="{BB962C8B-B14F-4D97-AF65-F5344CB8AC3E}">
        <p14:creationId xmlns:p14="http://schemas.microsoft.com/office/powerpoint/2010/main" val="3244721470"/>
      </p:ext>
    </p:extLst>
  </p:cSld>
  <p:clrMapOvr>
    <a:masterClrMapping/>
  </p:clrMapOvr>
  <p:transition spd="slow">
    <p:comb/>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970965" y="1391538"/>
            <a:ext cx="3749723" cy="461665"/>
          </a:xfrm>
          <a:prstGeom prst="rect">
            <a:avLst/>
          </a:prstGeom>
          <a:solidFill>
            <a:schemeClr val="bg1"/>
          </a:solidFill>
          <a:ln w="38100">
            <a:solidFill>
              <a:schemeClr val="tx1"/>
            </a:solidFill>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dirty="0">
                <a:solidFill>
                  <a:schemeClr val="tx1"/>
                </a:solidFill>
                <a:latin typeface="Bookman Old Style" panose="02050604050505020204" pitchFamily="18" charset="0"/>
              </a:rPr>
              <a:t>Sectors We Cover  </a:t>
            </a:r>
            <a:r>
              <a:rPr lang="en-US" sz="1350" b="1" i="1" dirty="0" err="1">
                <a:ln w="1905"/>
                <a:solidFill>
                  <a:schemeClr val="tx1"/>
                </a:solidFill>
                <a:effectLst>
                  <a:innerShdw blurRad="69850" dist="43180" dir="5400000">
                    <a:srgbClr val="000000">
                      <a:alpha val="65000"/>
                    </a:srgbClr>
                  </a:innerShdw>
                </a:effectLst>
                <a:latin typeface="Bookman Old Style" panose="02050604050505020204" pitchFamily="18" charset="0"/>
              </a:rPr>
              <a:t>Cont</a:t>
            </a:r>
            <a:r>
              <a:rPr lang="en-US" sz="1350" b="1" i="1" dirty="0">
                <a:ln w="1905"/>
                <a:solidFill>
                  <a:schemeClr val="tx1"/>
                </a:solidFill>
                <a:effectLst>
                  <a:innerShdw blurRad="69850" dist="43180" dir="5400000">
                    <a:srgbClr val="000000">
                      <a:alpha val="65000"/>
                    </a:srgbClr>
                  </a:innerShdw>
                </a:effectLst>
                <a:latin typeface="Bookman Old Style" panose="02050604050505020204" pitchFamily="18" charset="0"/>
              </a:rPr>
              <a:t>…</a:t>
            </a:r>
            <a:endParaRPr lang="en-US" sz="1350" b="1" i="1" dirty="0">
              <a:solidFill>
                <a:schemeClr val="tx1"/>
              </a:solidFill>
              <a:latin typeface="Bookman Old Style" panose="02050604050505020204" pitchFamily="18" charset="0"/>
            </a:endParaRPr>
          </a:p>
        </p:txBody>
      </p:sp>
      <p:sp>
        <p:nvSpPr>
          <p:cNvPr id="3" name="Rectangle 2"/>
          <p:cNvSpPr/>
          <p:nvPr/>
        </p:nvSpPr>
        <p:spPr>
          <a:xfrm>
            <a:off x="1970965" y="2231816"/>
            <a:ext cx="7703309" cy="3785652"/>
          </a:xfrm>
          <a:prstGeom prst="rect">
            <a:avLst/>
          </a:prstGeom>
          <a:solidFill>
            <a:schemeClr val="bg1"/>
          </a:solidFill>
          <a:ln w="38100">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68580" indent="-428625">
              <a:buFont typeface="Courier New" panose="02070309020205020404" pitchFamily="49" charset="0"/>
              <a:buChar char="o"/>
            </a:pPr>
            <a:r>
              <a:rPr lang="en-US" sz="2400" dirty="0">
                <a:solidFill>
                  <a:schemeClr val="tx1"/>
                </a:solidFill>
                <a:latin typeface="Bookman Old Style" panose="02050604050505020204" pitchFamily="18" charset="0"/>
                <a:cs typeface="Vijaya" panose="020B0604020202020204" pitchFamily="34" charset="0"/>
              </a:rPr>
              <a:t>Fruits &amp; Vegetables Processing</a:t>
            </a:r>
          </a:p>
          <a:p>
            <a:pPr marL="68580" indent="-428625">
              <a:buFont typeface="Courier New" panose="02070309020205020404" pitchFamily="49" charset="0"/>
              <a:buChar char="o"/>
            </a:pPr>
            <a:r>
              <a:rPr lang="en-US" sz="2400" dirty="0">
                <a:solidFill>
                  <a:schemeClr val="tx1"/>
                </a:solidFill>
                <a:latin typeface="Bookman Old Style" panose="02050604050505020204" pitchFamily="18" charset="0"/>
                <a:cs typeface="Vijaya" panose="020B0604020202020204" pitchFamily="34" charset="0"/>
              </a:rPr>
              <a:t>Ferro Alloys Based Projects</a:t>
            </a:r>
          </a:p>
          <a:p>
            <a:pPr marL="68580" indent="-428625">
              <a:buFont typeface="Courier New" panose="02070309020205020404" pitchFamily="49" charset="0"/>
              <a:buChar char="o"/>
            </a:pPr>
            <a:r>
              <a:rPr lang="en-US" sz="2400" dirty="0">
                <a:solidFill>
                  <a:schemeClr val="tx1"/>
                </a:solidFill>
                <a:latin typeface="Bookman Old Style" panose="02050604050505020204" pitchFamily="18" charset="0"/>
                <a:cs typeface="Vijaya" panose="020B0604020202020204" pitchFamily="34" charset="0"/>
              </a:rPr>
              <a:t>Fertilizers &amp; </a:t>
            </a:r>
            <a:r>
              <a:rPr lang="en-US" sz="2400" dirty="0" err="1">
                <a:solidFill>
                  <a:schemeClr val="tx1"/>
                </a:solidFill>
                <a:latin typeface="Bookman Old Style" panose="02050604050505020204" pitchFamily="18" charset="0"/>
                <a:cs typeface="Vijaya" panose="020B0604020202020204" pitchFamily="34" charset="0"/>
              </a:rPr>
              <a:t>Biofertilizers</a:t>
            </a:r>
            <a:endParaRPr lang="en-US" sz="2400" dirty="0">
              <a:solidFill>
                <a:schemeClr val="tx1"/>
              </a:solidFill>
              <a:latin typeface="Bookman Old Style" panose="02050604050505020204" pitchFamily="18" charset="0"/>
              <a:cs typeface="Vijaya" panose="020B0604020202020204" pitchFamily="34" charset="0"/>
            </a:endParaRPr>
          </a:p>
          <a:p>
            <a:pPr marL="68580" indent="-428625">
              <a:buFont typeface="Courier New" panose="02070309020205020404" pitchFamily="49" charset="0"/>
              <a:buChar char="o"/>
            </a:pPr>
            <a:r>
              <a:rPr lang="en-US" sz="2400" dirty="0">
                <a:solidFill>
                  <a:schemeClr val="tx1"/>
                </a:solidFill>
                <a:latin typeface="Bookman Old Style" panose="02050604050505020204" pitchFamily="18" charset="0"/>
                <a:cs typeface="Vijaya" panose="020B0604020202020204" pitchFamily="34" charset="0"/>
              </a:rPr>
              <a:t>Ginger &amp; Ginger Based Projects</a:t>
            </a:r>
          </a:p>
          <a:p>
            <a:pPr marL="68580" indent="-428625">
              <a:buFont typeface="Courier New" panose="02070309020205020404" pitchFamily="49" charset="0"/>
              <a:buChar char="o"/>
            </a:pPr>
            <a:r>
              <a:rPr lang="en-US" sz="2400" dirty="0">
                <a:solidFill>
                  <a:schemeClr val="tx1"/>
                </a:solidFill>
                <a:latin typeface="Bookman Old Style" panose="02050604050505020204" pitchFamily="18" charset="0"/>
                <a:cs typeface="Vijaya" panose="020B0604020202020204" pitchFamily="34" charset="0"/>
              </a:rPr>
              <a:t>Herbs And Medicinal Cultivation And </a:t>
            </a:r>
            <a:r>
              <a:rPr lang="en-US" sz="2100" dirty="0" err="1">
                <a:solidFill>
                  <a:schemeClr val="tx1"/>
                </a:solidFill>
                <a:latin typeface="Bookman Old Style" panose="02050604050505020204" pitchFamily="18" charset="0"/>
                <a:cs typeface="Vijaya" panose="020B0604020202020204" pitchFamily="34" charset="0"/>
              </a:rPr>
              <a:t>Jatropha</a:t>
            </a:r>
            <a:r>
              <a:rPr lang="en-US" sz="2400" dirty="0">
                <a:solidFill>
                  <a:schemeClr val="tx1"/>
                </a:solidFill>
                <a:latin typeface="Bookman Old Style" panose="02050604050505020204" pitchFamily="18" charset="0"/>
                <a:cs typeface="Vijaya" panose="020B0604020202020204" pitchFamily="34" charset="0"/>
              </a:rPr>
              <a:t> 	(Biofuel)</a:t>
            </a:r>
          </a:p>
          <a:p>
            <a:pPr marL="68580" indent="-428625">
              <a:buFont typeface="Courier New" panose="02070309020205020404" pitchFamily="49" charset="0"/>
              <a:buChar char="o"/>
            </a:pPr>
            <a:r>
              <a:rPr lang="en-US" sz="2400" dirty="0">
                <a:solidFill>
                  <a:schemeClr val="tx1"/>
                </a:solidFill>
                <a:latin typeface="Bookman Old Style" panose="02050604050505020204" pitchFamily="18" charset="0"/>
                <a:cs typeface="Vijaya" panose="020B0604020202020204" pitchFamily="34" charset="0"/>
              </a:rPr>
              <a:t>Hotel &amp; Hospitability Projects</a:t>
            </a:r>
          </a:p>
          <a:p>
            <a:pPr marL="68580" indent="-428625">
              <a:buFont typeface="Courier New" panose="02070309020205020404" pitchFamily="49" charset="0"/>
              <a:buChar char="o"/>
            </a:pPr>
            <a:r>
              <a:rPr lang="en-US" sz="2400" dirty="0">
                <a:solidFill>
                  <a:schemeClr val="tx1"/>
                </a:solidFill>
                <a:latin typeface="Bookman Old Style" panose="02050604050505020204" pitchFamily="18" charset="0"/>
                <a:cs typeface="Vijaya" panose="020B0604020202020204" pitchFamily="34" charset="0"/>
              </a:rPr>
              <a:t>Hospital Based Projects</a:t>
            </a:r>
          </a:p>
          <a:p>
            <a:pPr marL="68580" indent="-428625">
              <a:buFont typeface="Courier New" panose="02070309020205020404" pitchFamily="49" charset="0"/>
              <a:buChar char="o"/>
            </a:pPr>
            <a:r>
              <a:rPr lang="en-US" sz="2400" dirty="0">
                <a:solidFill>
                  <a:schemeClr val="tx1"/>
                </a:solidFill>
                <a:latin typeface="Bookman Old Style" panose="02050604050505020204" pitchFamily="18" charset="0"/>
                <a:cs typeface="Vijaya" panose="020B0604020202020204" pitchFamily="34" charset="0"/>
              </a:rPr>
              <a:t>Herbal Based Projects</a:t>
            </a:r>
          </a:p>
          <a:p>
            <a:pPr marL="68580" indent="-428625">
              <a:buFont typeface="Courier New" panose="02070309020205020404" pitchFamily="49" charset="0"/>
              <a:buChar char="o"/>
            </a:pPr>
            <a:r>
              <a:rPr lang="en-US" sz="2400" dirty="0">
                <a:solidFill>
                  <a:schemeClr val="tx1"/>
                </a:solidFill>
                <a:latin typeface="Bookman Old Style" panose="02050604050505020204" pitchFamily="18" charset="0"/>
                <a:cs typeface="Vijaya" panose="020B0604020202020204" pitchFamily="34" charset="0"/>
              </a:rPr>
              <a:t>Inks, Stationery And Export Industries</a:t>
            </a:r>
            <a:endParaRPr lang="en-US" sz="2400" dirty="0">
              <a:solidFill>
                <a:schemeClr val="tx1"/>
              </a:solidFill>
              <a:latin typeface="Bookman Old Style" panose="02050604050505020204" pitchFamily="18" charset="0"/>
            </a:endParaRPr>
          </a:p>
        </p:txBody>
      </p:sp>
      <p:sp>
        <p:nvSpPr>
          <p:cNvPr id="5" name="Rectangle 4"/>
          <p:cNvSpPr/>
          <p:nvPr/>
        </p:nvSpPr>
        <p:spPr>
          <a:xfrm>
            <a:off x="9674274" y="6557918"/>
            <a:ext cx="2514600" cy="300082"/>
          </a:xfrm>
          <a:prstGeom prst="rect">
            <a:avLst/>
          </a:prstGeom>
          <a:solidFill>
            <a:schemeClr val="bg1"/>
          </a:solidFill>
          <a:ln w="38100">
            <a:solidFill>
              <a:schemeClr val="tx1"/>
            </a:solidFill>
          </a:ln>
        </p:spPr>
        <p:txBody>
          <a:bodyPr wrap="square">
            <a:spAutoFit/>
          </a:bodyPr>
          <a:lstStyle/>
          <a:p>
            <a:pPr algn="just"/>
            <a:r>
              <a:rPr lang="en-US" sz="1350" b="1" dirty="0">
                <a:hlinkClick r:id="rId2"/>
              </a:rPr>
              <a:t>www.entrepreneurindia.co</a:t>
            </a:r>
            <a:r>
              <a:rPr lang="en-US" sz="1350" b="1" dirty="0"/>
              <a:t>   </a:t>
            </a:r>
            <a:endParaRPr lang="en-US" sz="1350" dirty="0"/>
          </a:p>
        </p:txBody>
      </p:sp>
      <p:sp>
        <p:nvSpPr>
          <p:cNvPr id="7" name="Rectangle 6"/>
          <p:cNvSpPr/>
          <p:nvPr/>
        </p:nvSpPr>
        <p:spPr>
          <a:xfrm>
            <a:off x="0" y="6557918"/>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3"/>
              </a:rPr>
              <a:t>www.niir.org</a:t>
            </a:r>
            <a:r>
              <a:rPr lang="en-US" sz="1350" b="1" dirty="0">
                <a:ln w="1905"/>
                <a:effectLst>
                  <a:innerShdw blurRad="69850" dist="43180" dir="5400000">
                    <a:srgbClr val="000000">
                      <a:alpha val="65000"/>
                    </a:srgbClr>
                  </a:innerShdw>
                </a:effectLst>
              </a:rPr>
              <a:t> </a:t>
            </a:r>
          </a:p>
        </p:txBody>
      </p:sp>
      <p:pic>
        <p:nvPicPr>
          <p:cNvPr id="8" name="Picture 7"/>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Tree>
    <p:extLst>
      <p:ext uri="{BB962C8B-B14F-4D97-AF65-F5344CB8AC3E}">
        <p14:creationId xmlns:p14="http://schemas.microsoft.com/office/powerpoint/2010/main" val="2848009394"/>
      </p:ext>
    </p:extLst>
  </p:cSld>
  <p:clrMapOvr>
    <a:masterClrMapping/>
  </p:clrMapOvr>
  <p:transition spd="slow">
    <p:comb/>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076585" y="1316724"/>
            <a:ext cx="3715177" cy="669414"/>
          </a:xfrm>
          <a:prstGeom prst="rect">
            <a:avLst/>
          </a:prstGeom>
          <a:solidFill>
            <a:schemeClr val="bg1"/>
          </a:solidFill>
          <a:ln w="38100">
            <a:solidFill>
              <a:schemeClr val="tx1"/>
            </a:solidFill>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dirty="0">
                <a:solidFill>
                  <a:schemeClr val="tx1"/>
                </a:solidFill>
                <a:latin typeface="Bookman Old Style" panose="02050604050505020204" pitchFamily="18" charset="0"/>
              </a:rPr>
              <a:t>Sectors We Cover  </a:t>
            </a:r>
            <a:r>
              <a:rPr lang="en-US" sz="1350" b="1" i="1" dirty="0" err="1">
                <a:ln w="1905"/>
                <a:solidFill>
                  <a:schemeClr val="tx1"/>
                </a:solidFill>
                <a:effectLst>
                  <a:innerShdw blurRad="69850" dist="43180" dir="5400000">
                    <a:srgbClr val="000000">
                      <a:alpha val="65000"/>
                    </a:srgbClr>
                  </a:innerShdw>
                </a:effectLst>
                <a:latin typeface="Bookman Old Style" panose="02050604050505020204" pitchFamily="18" charset="0"/>
              </a:rPr>
              <a:t>Cont</a:t>
            </a:r>
            <a:r>
              <a:rPr lang="en-US" sz="1350" b="1" i="1" dirty="0">
                <a:ln w="1905"/>
                <a:solidFill>
                  <a:schemeClr val="tx1"/>
                </a:solidFill>
                <a:effectLst>
                  <a:innerShdw blurRad="69850" dist="43180" dir="5400000">
                    <a:srgbClr val="000000">
                      <a:alpha val="65000"/>
                    </a:srgbClr>
                  </a:innerShdw>
                </a:effectLst>
                <a:latin typeface="Bookman Old Style" panose="02050604050505020204" pitchFamily="18" charset="0"/>
              </a:rPr>
              <a:t>…</a:t>
            </a:r>
            <a:endParaRPr lang="en-US" sz="1350" b="1" i="1" dirty="0">
              <a:solidFill>
                <a:schemeClr val="tx1"/>
              </a:solidFill>
              <a:latin typeface="Bookman Old Style" panose="02050604050505020204" pitchFamily="18" charset="0"/>
            </a:endParaRPr>
          </a:p>
        </p:txBody>
      </p:sp>
      <p:sp>
        <p:nvSpPr>
          <p:cNvPr id="3" name="Rectangle 2"/>
          <p:cNvSpPr/>
          <p:nvPr/>
        </p:nvSpPr>
        <p:spPr>
          <a:xfrm>
            <a:off x="2076585" y="2442682"/>
            <a:ext cx="7791165" cy="3323987"/>
          </a:xfrm>
          <a:prstGeom prst="rect">
            <a:avLst/>
          </a:prstGeom>
          <a:solidFill>
            <a:schemeClr val="bg1"/>
          </a:solidFill>
          <a:ln w="38100">
            <a:solidFill>
              <a:schemeClr val="tx1"/>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 Infrastructure Projects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Jute &amp; Jute Based Products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Leather And Leather Based Projects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Leisure &amp; Entertainment Based Projects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Livestock Farming Of Birds &amp; Animals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Minerals And Minerals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Maize Processing(Wet Milling) &amp; Maize Based 	Projects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Medical Plastics, Disposables Plastic Syringe, Blood 	Bags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Organic Farming, </a:t>
            </a:r>
            <a:r>
              <a:rPr lang="en-US" sz="2100" dirty="0" err="1">
                <a:solidFill>
                  <a:schemeClr val="tx1"/>
                </a:solidFill>
                <a:latin typeface="Bookman Old Style" panose="02050604050505020204" pitchFamily="18" charset="0"/>
                <a:cs typeface="Vijaya" panose="020B0604020202020204" pitchFamily="34" charset="0"/>
              </a:rPr>
              <a:t>Neem</a:t>
            </a:r>
            <a:r>
              <a:rPr lang="en-US" sz="2100" dirty="0">
                <a:solidFill>
                  <a:schemeClr val="tx1"/>
                </a:solidFill>
                <a:latin typeface="Bookman Old Style" panose="02050604050505020204" pitchFamily="18" charset="0"/>
                <a:cs typeface="Vijaya" panose="020B0604020202020204" pitchFamily="34" charset="0"/>
              </a:rPr>
              <a:t> Products Etc.</a:t>
            </a:r>
          </a:p>
        </p:txBody>
      </p:sp>
      <p:sp>
        <p:nvSpPr>
          <p:cNvPr id="5" name="Rectangle 4"/>
          <p:cNvSpPr/>
          <p:nvPr/>
        </p:nvSpPr>
        <p:spPr>
          <a:xfrm>
            <a:off x="9682089" y="6557918"/>
            <a:ext cx="2509911" cy="300082"/>
          </a:xfrm>
          <a:prstGeom prst="rect">
            <a:avLst/>
          </a:prstGeom>
          <a:solidFill>
            <a:schemeClr val="bg1"/>
          </a:solidFill>
          <a:ln w="38100">
            <a:solidFill>
              <a:schemeClr val="tx1"/>
            </a:solidFill>
          </a:ln>
        </p:spPr>
        <p:txBody>
          <a:bodyPr wrap="square">
            <a:spAutoFit/>
          </a:bodyPr>
          <a:lstStyle/>
          <a:p>
            <a:r>
              <a:rPr lang="en-US" sz="1350" b="1" dirty="0">
                <a:hlinkClick r:id="rId2"/>
              </a:rPr>
              <a:t>www.entrepreneurindia.co</a:t>
            </a:r>
            <a:r>
              <a:rPr lang="en-US" sz="1350" b="1" dirty="0"/>
              <a:t>   </a:t>
            </a:r>
            <a:endParaRPr lang="en-US" sz="1350" dirty="0"/>
          </a:p>
        </p:txBody>
      </p:sp>
      <p:sp>
        <p:nvSpPr>
          <p:cNvPr id="7" name="Rectangle 6"/>
          <p:cNvSpPr/>
          <p:nvPr/>
        </p:nvSpPr>
        <p:spPr>
          <a:xfrm>
            <a:off x="11742" y="6557918"/>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3"/>
              </a:rPr>
              <a:t>www.niir.org</a:t>
            </a:r>
            <a:r>
              <a:rPr lang="en-US" sz="1350" b="1" dirty="0">
                <a:ln w="1905"/>
                <a:effectLst>
                  <a:innerShdw blurRad="69850" dist="43180" dir="5400000">
                    <a:srgbClr val="000000">
                      <a:alpha val="65000"/>
                    </a:srgbClr>
                  </a:innerShdw>
                </a:effectLst>
              </a:rPr>
              <a:t> </a:t>
            </a:r>
          </a:p>
        </p:txBody>
      </p:sp>
      <p:pic>
        <p:nvPicPr>
          <p:cNvPr id="8" name="Picture 7"/>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Tree>
    <p:extLst>
      <p:ext uri="{BB962C8B-B14F-4D97-AF65-F5344CB8AC3E}">
        <p14:creationId xmlns:p14="http://schemas.microsoft.com/office/powerpoint/2010/main" val="1177172104"/>
      </p:ext>
    </p:extLst>
  </p:cSld>
  <p:clrMapOvr>
    <a:masterClrMapping/>
  </p:clrMapOvr>
  <p:transition spd="slow">
    <p:comb/>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063086" y="1372392"/>
            <a:ext cx="3852080" cy="461665"/>
          </a:xfrm>
          <a:prstGeom prst="rect">
            <a:avLst/>
          </a:prstGeom>
          <a:solidFill>
            <a:schemeClr val="bg1"/>
          </a:solidFill>
          <a:ln w="38100">
            <a:solidFill>
              <a:schemeClr val="tx1"/>
            </a:solidFill>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dirty="0">
                <a:solidFill>
                  <a:schemeClr val="tx1"/>
                </a:solidFill>
                <a:latin typeface="Bookman Old Style" panose="02050604050505020204" pitchFamily="18" charset="0"/>
              </a:rPr>
              <a:t>Sectors We Cover  </a:t>
            </a:r>
            <a:r>
              <a:rPr lang="en-US" sz="1350" b="1" i="1" dirty="0" err="1">
                <a:ln w="1905"/>
                <a:solidFill>
                  <a:schemeClr val="tx1"/>
                </a:solidFill>
                <a:effectLst>
                  <a:innerShdw blurRad="69850" dist="43180" dir="5400000">
                    <a:srgbClr val="000000">
                      <a:alpha val="65000"/>
                    </a:srgbClr>
                  </a:innerShdw>
                </a:effectLst>
                <a:latin typeface="Bookman Old Style" panose="02050604050505020204" pitchFamily="18" charset="0"/>
              </a:rPr>
              <a:t>Cont</a:t>
            </a:r>
            <a:r>
              <a:rPr lang="en-US" sz="1350" b="1" i="1" dirty="0">
                <a:ln w="1905"/>
                <a:solidFill>
                  <a:schemeClr val="tx1"/>
                </a:solidFill>
                <a:effectLst>
                  <a:innerShdw blurRad="69850" dist="43180" dir="5400000">
                    <a:srgbClr val="000000">
                      <a:alpha val="65000"/>
                    </a:srgbClr>
                  </a:innerShdw>
                </a:effectLst>
                <a:latin typeface="Bookman Old Style" panose="02050604050505020204" pitchFamily="18" charset="0"/>
              </a:rPr>
              <a:t>…</a:t>
            </a:r>
            <a:endParaRPr lang="en-US" sz="2700" b="1" dirty="0">
              <a:solidFill>
                <a:schemeClr val="tx1"/>
              </a:solidFill>
              <a:latin typeface="Bookman Old Style" panose="02050604050505020204" pitchFamily="18" charset="0"/>
            </a:endParaRPr>
          </a:p>
        </p:txBody>
      </p:sp>
      <p:sp>
        <p:nvSpPr>
          <p:cNvPr id="3" name="Rectangle 2"/>
          <p:cNvSpPr/>
          <p:nvPr/>
        </p:nvSpPr>
        <p:spPr>
          <a:xfrm>
            <a:off x="2099577" y="2286000"/>
            <a:ext cx="7918261" cy="3647152"/>
          </a:xfrm>
          <a:prstGeom prst="rect">
            <a:avLst/>
          </a:prstGeom>
          <a:solidFill>
            <a:schemeClr val="bg1"/>
          </a:solidFill>
          <a:ln w="38100">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Paints, Pigments, Varnish &amp; Lacquer</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Paper And Paper Board, Paper Recycling Projects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Printing Inks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Packaging Based Projects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Perfumes, Cosmetics And </a:t>
            </a:r>
            <a:r>
              <a:rPr lang="en-US" sz="2100" dirty="0" err="1">
                <a:solidFill>
                  <a:schemeClr val="tx1"/>
                </a:solidFill>
                <a:latin typeface="Bookman Old Style" panose="02050604050505020204" pitchFamily="18" charset="0"/>
                <a:cs typeface="Vijaya" panose="020B0604020202020204" pitchFamily="34" charset="0"/>
              </a:rPr>
              <a:t>Flavours</a:t>
            </a:r>
            <a:endParaRPr lang="en-US" sz="2100" dirty="0">
              <a:solidFill>
                <a:schemeClr val="tx1"/>
              </a:solidFill>
              <a:latin typeface="Bookman Old Style" panose="02050604050505020204" pitchFamily="18" charset="0"/>
              <a:cs typeface="Vijaya" panose="020B0604020202020204" pitchFamily="34" charset="0"/>
            </a:endParaRP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Power Generation Based Projects &amp; Renewable Energy 	Based Projects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Pharmaceuticals And Drugs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Plantations, Farming And Cultivations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Plastic Film, Plastic Waste And Plastic Compounds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Plastic, PVC, PET, HDPE, LDPE Etc.</a:t>
            </a:r>
          </a:p>
        </p:txBody>
      </p:sp>
      <p:sp>
        <p:nvSpPr>
          <p:cNvPr id="5" name="Rectangle 4"/>
          <p:cNvSpPr/>
          <p:nvPr/>
        </p:nvSpPr>
        <p:spPr>
          <a:xfrm>
            <a:off x="9727445" y="6473805"/>
            <a:ext cx="2417359" cy="300082"/>
          </a:xfrm>
          <a:prstGeom prst="rect">
            <a:avLst/>
          </a:prstGeom>
          <a:solidFill>
            <a:schemeClr val="bg1"/>
          </a:solidFill>
          <a:ln w="38100">
            <a:solidFill>
              <a:schemeClr val="tx1"/>
            </a:solidFill>
          </a:ln>
        </p:spPr>
        <p:txBody>
          <a:bodyPr wrap="square">
            <a:spAutoFit/>
          </a:bodyPr>
          <a:lstStyle/>
          <a:p>
            <a:r>
              <a:rPr lang="en-US" sz="1350" b="1" dirty="0">
                <a:hlinkClick r:id="rId2"/>
              </a:rPr>
              <a:t>www.entrepreneurindia.co</a:t>
            </a:r>
            <a:r>
              <a:rPr lang="en-US" sz="1350" b="1" dirty="0"/>
              <a:t>   </a:t>
            </a:r>
            <a:endParaRPr lang="en-US" sz="1350" dirty="0"/>
          </a:p>
        </p:txBody>
      </p:sp>
      <p:sp>
        <p:nvSpPr>
          <p:cNvPr id="7" name="Rectangle 6"/>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3"/>
              </a:rPr>
              <a:t>www.niir.org</a:t>
            </a:r>
            <a:r>
              <a:rPr lang="en-US" sz="1350" b="1" dirty="0">
                <a:ln w="1905"/>
                <a:effectLst>
                  <a:innerShdw blurRad="69850" dist="43180" dir="5400000">
                    <a:srgbClr val="000000">
                      <a:alpha val="65000"/>
                    </a:srgbClr>
                  </a:innerShdw>
                </a:effectLst>
              </a:rPr>
              <a:t> </a:t>
            </a:r>
          </a:p>
        </p:txBody>
      </p:sp>
      <p:pic>
        <p:nvPicPr>
          <p:cNvPr id="8" name="Picture 7"/>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Tree>
    <p:extLst>
      <p:ext uri="{BB962C8B-B14F-4D97-AF65-F5344CB8AC3E}">
        <p14:creationId xmlns:p14="http://schemas.microsoft.com/office/powerpoint/2010/main" val="2266094769"/>
      </p:ext>
    </p:extLst>
  </p:cSld>
  <p:clrMapOvr>
    <a:masterClrMapping/>
  </p:clrMapOvr>
  <p:transition spd="slow">
    <p:comb/>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043315" y="1437186"/>
            <a:ext cx="3872552" cy="461665"/>
          </a:xfrm>
          <a:prstGeom prst="rect">
            <a:avLst/>
          </a:prstGeom>
          <a:solidFill>
            <a:schemeClr val="bg1"/>
          </a:solidFill>
          <a:ln w="38100">
            <a:solidFill>
              <a:schemeClr val="tx1"/>
            </a:solidFill>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dirty="0">
                <a:solidFill>
                  <a:schemeClr val="tx1"/>
                </a:solidFill>
                <a:latin typeface="Bookman Old Style" panose="02050604050505020204" pitchFamily="18" charset="0"/>
              </a:rPr>
              <a:t>Sectors We Cover  </a:t>
            </a:r>
            <a:r>
              <a:rPr lang="en-US" sz="1350" b="1" i="1" dirty="0" err="1">
                <a:ln w="1905"/>
                <a:solidFill>
                  <a:schemeClr val="tx1"/>
                </a:solidFill>
                <a:effectLst>
                  <a:innerShdw blurRad="69850" dist="43180" dir="5400000">
                    <a:srgbClr val="000000">
                      <a:alpha val="65000"/>
                    </a:srgbClr>
                  </a:innerShdw>
                </a:effectLst>
                <a:latin typeface="Bookman Old Style" panose="02050604050505020204" pitchFamily="18" charset="0"/>
              </a:rPr>
              <a:t>Cont</a:t>
            </a:r>
            <a:r>
              <a:rPr lang="en-US" sz="1350" b="1" i="1" dirty="0">
                <a:ln w="1905"/>
                <a:solidFill>
                  <a:schemeClr val="tx1"/>
                </a:solidFill>
                <a:effectLst>
                  <a:innerShdw blurRad="69850" dist="43180" dir="5400000">
                    <a:srgbClr val="000000">
                      <a:alpha val="65000"/>
                    </a:srgbClr>
                  </a:innerShdw>
                </a:effectLst>
                <a:latin typeface="Bookman Old Style" panose="02050604050505020204" pitchFamily="18" charset="0"/>
              </a:rPr>
              <a:t>…</a:t>
            </a:r>
            <a:endParaRPr lang="en-US" sz="2700" b="1" dirty="0">
              <a:solidFill>
                <a:schemeClr val="tx1"/>
              </a:solidFill>
              <a:latin typeface="Bookman Old Style" panose="02050604050505020204" pitchFamily="18" charset="0"/>
            </a:endParaRPr>
          </a:p>
        </p:txBody>
      </p:sp>
      <p:sp>
        <p:nvSpPr>
          <p:cNvPr id="3" name="Rectangle 2"/>
          <p:cNvSpPr/>
          <p:nvPr/>
        </p:nvSpPr>
        <p:spPr>
          <a:xfrm>
            <a:off x="2021991" y="2180780"/>
            <a:ext cx="7787753" cy="3000821"/>
          </a:xfrm>
          <a:prstGeom prst="rect">
            <a:avLst/>
          </a:prstGeom>
          <a:solidFill>
            <a:schemeClr val="bg1"/>
          </a:solidFill>
          <a:ln w="38100">
            <a:solidFill>
              <a:schemeClr val="tx1"/>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Potato And Potato Based Projects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Printing And Packaging</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Real Estate, Leisure And Hospitality</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Rubber And Rubber Products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Soaps And Detergents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Stationary Products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Spices And Snacks Food</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Steel &amp; Steel Products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Textile Auxiliary And Chemicals</a:t>
            </a:r>
          </a:p>
        </p:txBody>
      </p:sp>
      <p:sp>
        <p:nvSpPr>
          <p:cNvPr id="6" name="Rectangle 5"/>
          <p:cNvSpPr/>
          <p:nvPr/>
        </p:nvSpPr>
        <p:spPr>
          <a:xfrm>
            <a:off x="9727260" y="6557918"/>
            <a:ext cx="2401052" cy="300082"/>
          </a:xfrm>
          <a:prstGeom prst="rect">
            <a:avLst/>
          </a:prstGeom>
          <a:solidFill>
            <a:schemeClr val="bg1"/>
          </a:solidFill>
          <a:ln w="38100">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350" b="1" dirty="0">
                <a:solidFill>
                  <a:schemeClr val="tx1"/>
                </a:solidFill>
                <a:hlinkClick r:id="rId2"/>
              </a:rPr>
              <a:t>www.entrepreneurindia.co</a:t>
            </a:r>
            <a:r>
              <a:rPr lang="en-US" sz="1350" b="1" dirty="0">
                <a:solidFill>
                  <a:schemeClr val="tx1"/>
                </a:solidFill>
              </a:rPr>
              <a:t>   </a:t>
            </a:r>
            <a:endParaRPr lang="en-US" sz="1350" dirty="0">
              <a:solidFill>
                <a:schemeClr val="tx1"/>
              </a:solidFill>
            </a:endParaRPr>
          </a:p>
        </p:txBody>
      </p:sp>
      <p:sp>
        <p:nvSpPr>
          <p:cNvPr id="8" name="Rectangle 7"/>
          <p:cNvSpPr/>
          <p:nvPr/>
        </p:nvSpPr>
        <p:spPr>
          <a:xfrm>
            <a:off x="10421" y="6557918"/>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3"/>
              </a:rPr>
              <a:t>www.niir.org</a:t>
            </a:r>
            <a:r>
              <a:rPr lang="en-US" sz="1350" b="1" dirty="0">
                <a:ln w="1905"/>
                <a:effectLst>
                  <a:innerShdw blurRad="69850" dist="43180" dir="5400000">
                    <a:srgbClr val="000000">
                      <a:alpha val="65000"/>
                    </a:srgbClr>
                  </a:innerShdw>
                </a:effectLst>
              </a:rPr>
              <a:t> </a:t>
            </a:r>
          </a:p>
        </p:txBody>
      </p:sp>
      <p:pic>
        <p:nvPicPr>
          <p:cNvPr id="9" name="Picture 8"/>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Tree>
    <p:extLst>
      <p:ext uri="{BB962C8B-B14F-4D97-AF65-F5344CB8AC3E}">
        <p14:creationId xmlns:p14="http://schemas.microsoft.com/office/powerpoint/2010/main" val="3100349939"/>
      </p:ext>
    </p:extLst>
  </p:cSld>
  <p:clrMapOvr>
    <a:masterClrMapping/>
  </p:clrMapOvr>
  <p:transition spd="slow">
    <p:comb/>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066926" y="1649770"/>
            <a:ext cx="3817535" cy="461665"/>
          </a:xfrm>
          <a:prstGeom prst="rect">
            <a:avLst/>
          </a:prstGeom>
          <a:solidFill>
            <a:schemeClr val="bg1"/>
          </a:solidFill>
          <a:ln w="38100">
            <a:solidFill>
              <a:schemeClr val="tx1"/>
            </a:solidFill>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dirty="0">
                <a:solidFill>
                  <a:schemeClr val="tx1"/>
                </a:solidFill>
                <a:latin typeface="Bookman Old Style" panose="02050604050505020204" pitchFamily="18" charset="0"/>
              </a:rPr>
              <a:t>Sectors We Cover  </a:t>
            </a:r>
            <a:r>
              <a:rPr lang="en-US" sz="1350" b="1" i="1" dirty="0" err="1">
                <a:ln w="1905"/>
                <a:solidFill>
                  <a:schemeClr val="tx1"/>
                </a:solidFill>
                <a:effectLst>
                  <a:innerShdw blurRad="69850" dist="43180" dir="5400000">
                    <a:srgbClr val="000000">
                      <a:alpha val="65000"/>
                    </a:srgbClr>
                  </a:innerShdw>
                </a:effectLst>
                <a:latin typeface="Bookman Old Style" panose="02050604050505020204" pitchFamily="18" charset="0"/>
              </a:rPr>
              <a:t>Cont</a:t>
            </a:r>
            <a:r>
              <a:rPr lang="en-US" sz="1350" b="1" i="1" dirty="0">
                <a:ln w="1905"/>
                <a:solidFill>
                  <a:schemeClr val="tx1"/>
                </a:solidFill>
                <a:effectLst>
                  <a:innerShdw blurRad="69850" dist="43180" dir="5400000">
                    <a:srgbClr val="000000">
                      <a:alpha val="65000"/>
                    </a:srgbClr>
                  </a:innerShdw>
                </a:effectLst>
                <a:latin typeface="Bookman Old Style" panose="02050604050505020204" pitchFamily="18" charset="0"/>
              </a:rPr>
              <a:t>…</a:t>
            </a:r>
            <a:endParaRPr lang="en-US" sz="2700" b="1" dirty="0">
              <a:solidFill>
                <a:schemeClr val="tx1"/>
              </a:solidFill>
              <a:latin typeface="Bookman Old Style" panose="02050604050505020204" pitchFamily="18" charset="0"/>
            </a:endParaRPr>
          </a:p>
        </p:txBody>
      </p:sp>
      <p:sp>
        <p:nvSpPr>
          <p:cNvPr id="3" name="Rectangle 2"/>
          <p:cNvSpPr/>
          <p:nvPr/>
        </p:nvSpPr>
        <p:spPr>
          <a:xfrm>
            <a:off x="2071219" y="2392296"/>
            <a:ext cx="7738281" cy="2354491"/>
          </a:xfrm>
          <a:prstGeom prst="rect">
            <a:avLst/>
          </a:prstGeom>
          <a:solidFill>
            <a:schemeClr val="bg1"/>
          </a:solidFill>
          <a:ln w="38100">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Township &amp; Residential Complex</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Textiles And Readymade Garments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Waste Management &amp; Recycling</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Wood &amp; Wood Products</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Water Industry(Packaged Drinking Water &amp; Mineral 	Water)</a:t>
            </a:r>
          </a:p>
          <a:p>
            <a:pPr marL="68580" indent="-428625">
              <a:buFont typeface="Courier New" panose="02070309020205020404" pitchFamily="49" charset="0"/>
              <a:buChar char="o"/>
            </a:pPr>
            <a:r>
              <a:rPr lang="en-US" sz="2100" dirty="0">
                <a:solidFill>
                  <a:schemeClr val="tx1"/>
                </a:solidFill>
                <a:latin typeface="Bookman Old Style" panose="02050604050505020204" pitchFamily="18" charset="0"/>
                <a:cs typeface="Vijaya" panose="020B0604020202020204" pitchFamily="34" charset="0"/>
              </a:rPr>
              <a:t>Wire &amp; Cable</a:t>
            </a:r>
          </a:p>
        </p:txBody>
      </p:sp>
      <p:sp>
        <p:nvSpPr>
          <p:cNvPr id="7" name="Rectangle 6"/>
          <p:cNvSpPr/>
          <p:nvPr/>
        </p:nvSpPr>
        <p:spPr>
          <a:xfrm>
            <a:off x="9740912" y="6516974"/>
            <a:ext cx="2401052" cy="300082"/>
          </a:xfrm>
          <a:prstGeom prst="rect">
            <a:avLst/>
          </a:prstGeom>
          <a:solidFill>
            <a:schemeClr val="bg1"/>
          </a:solidFill>
          <a:ln w="38100">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350" b="1" dirty="0">
                <a:solidFill>
                  <a:schemeClr val="tx1"/>
                </a:solidFill>
                <a:hlinkClick r:id="rId2"/>
              </a:rPr>
              <a:t>www.entrepreneurindia.co</a:t>
            </a:r>
            <a:r>
              <a:rPr lang="en-US" sz="1350" b="1" dirty="0">
                <a:solidFill>
                  <a:schemeClr val="tx1"/>
                </a:solidFill>
              </a:rPr>
              <a:t>   </a:t>
            </a:r>
            <a:endParaRPr lang="en-US" sz="1350" dirty="0">
              <a:solidFill>
                <a:schemeClr val="tx1"/>
              </a:solidFill>
            </a:endParaRPr>
          </a:p>
        </p:txBody>
      </p:sp>
      <p:sp>
        <p:nvSpPr>
          <p:cNvPr id="8" name="Rectangle 7"/>
          <p:cNvSpPr/>
          <p:nvPr/>
        </p:nvSpPr>
        <p:spPr>
          <a:xfrm>
            <a:off x="0" y="6557918"/>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3"/>
              </a:rPr>
              <a:t>www.niir.org</a:t>
            </a:r>
            <a:r>
              <a:rPr lang="en-US" sz="1350" b="1" dirty="0">
                <a:ln w="1905"/>
                <a:effectLst>
                  <a:innerShdw blurRad="69850" dist="43180" dir="5400000">
                    <a:srgbClr val="000000">
                      <a:alpha val="65000"/>
                    </a:srgbClr>
                  </a:innerShdw>
                </a:effectLst>
              </a:rPr>
              <a:t> </a:t>
            </a:r>
          </a:p>
        </p:txBody>
      </p:sp>
      <p:pic>
        <p:nvPicPr>
          <p:cNvPr id="9" name="Picture 8"/>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Tree>
    <p:extLst>
      <p:ext uri="{BB962C8B-B14F-4D97-AF65-F5344CB8AC3E}">
        <p14:creationId xmlns:p14="http://schemas.microsoft.com/office/powerpoint/2010/main" val="1152786599"/>
      </p:ext>
    </p:extLst>
  </p:cSld>
  <p:clrMapOvr>
    <a:masterClrMapping/>
  </p:clrMapOvr>
  <p:transition spd="slow">
    <p:comb/>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9773705" y="6510320"/>
            <a:ext cx="2401052" cy="300082"/>
          </a:xfrm>
          <a:prstGeom prst="rect">
            <a:avLst/>
          </a:prstGeom>
          <a:solidFill>
            <a:schemeClr val="bg1"/>
          </a:solidFill>
          <a:ln w="38100">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350" b="1" dirty="0">
                <a:solidFill>
                  <a:schemeClr val="tx1"/>
                </a:solidFill>
                <a:hlinkClick r:id="rId3"/>
              </a:rPr>
              <a:t>www.entrepreneurindia.co</a:t>
            </a:r>
            <a:r>
              <a:rPr lang="en-US" sz="1350" b="1" dirty="0">
                <a:solidFill>
                  <a:schemeClr val="tx1"/>
                </a:solidFill>
              </a:rPr>
              <a:t>   </a:t>
            </a:r>
            <a:endParaRPr lang="en-US" sz="1350" dirty="0">
              <a:solidFill>
                <a:schemeClr val="tx1"/>
              </a:solidFill>
            </a:endParaRPr>
          </a:p>
        </p:txBody>
      </p:sp>
      <p:pic>
        <p:nvPicPr>
          <p:cNvPr id="1026"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9564" y="2612339"/>
            <a:ext cx="7666630" cy="8755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557918"/>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pic>
        <p:nvPicPr>
          <p:cNvPr id="6" name="Picture 5"/>
          <p:cNvPicPr/>
          <p:nvPr/>
        </p:nvPicPr>
        <p:blipFill>
          <a:blip r:embed="rId6"/>
          <a:srcRect l="23558" r="23558" b="17814"/>
          <a:stretch>
            <a:fillRect/>
          </a:stretch>
        </p:blipFill>
        <p:spPr bwMode="auto">
          <a:xfrm>
            <a:off x="0" y="0"/>
            <a:ext cx="1214651" cy="532263"/>
          </a:xfrm>
          <a:prstGeom prst="rect">
            <a:avLst/>
          </a:prstGeom>
          <a:noFill/>
          <a:ln w="9525">
            <a:noFill/>
            <a:miter lim="800000"/>
            <a:headEnd/>
            <a:tailEnd/>
          </a:ln>
        </p:spPr>
      </p:pic>
    </p:spTree>
    <p:extLst>
      <p:ext uri="{BB962C8B-B14F-4D97-AF65-F5344CB8AC3E}">
        <p14:creationId xmlns:p14="http://schemas.microsoft.com/office/powerpoint/2010/main" val="3464383535"/>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7" name="drumroll.wav"/>
          </p:stSnd>
        </p:sndAc>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9686315" y="6523799"/>
            <a:ext cx="2401052" cy="300082"/>
          </a:xfrm>
          <a:prstGeom prst="rect">
            <a:avLst/>
          </a:prstGeom>
          <a:solidFill>
            <a:schemeClr val="bg1"/>
          </a:solidFill>
          <a:ln w="38100">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350" b="1" dirty="0">
                <a:solidFill>
                  <a:schemeClr val="tx1"/>
                </a:solidFill>
                <a:hlinkClick r:id="rId3"/>
              </a:rPr>
              <a:t>www.entrepreneurindia.co</a:t>
            </a:r>
            <a:r>
              <a:rPr lang="en-US" sz="1350" b="1" dirty="0">
                <a:solidFill>
                  <a:schemeClr val="tx1"/>
                </a:solidFill>
              </a:rPr>
              <a:t>   </a:t>
            </a:r>
            <a:endParaRPr lang="en-US" sz="1350" dirty="0">
              <a:solidFill>
                <a:schemeClr val="tx1"/>
              </a:solidFill>
            </a:endParaRPr>
          </a:p>
        </p:txBody>
      </p:sp>
      <p:pic>
        <p:nvPicPr>
          <p:cNvPr id="2050"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6484" y="855757"/>
            <a:ext cx="1877615" cy="440531"/>
          </a:xfrm>
          <a:prstGeom prst="rect">
            <a:avLst/>
          </a:prstGeom>
          <a:solidFill>
            <a:schemeClr val="bg1"/>
          </a:solidFill>
          <a:ln w="38100">
            <a:solidFill>
              <a:schemeClr val="tx1"/>
            </a:solidFill>
          </a:ln>
          <a:extLst/>
        </p:spPr>
      </p:pic>
      <p:sp>
        <p:nvSpPr>
          <p:cNvPr id="4" name="Rectangle 3"/>
          <p:cNvSpPr/>
          <p:nvPr/>
        </p:nvSpPr>
        <p:spPr>
          <a:xfrm>
            <a:off x="2016483" y="1963350"/>
            <a:ext cx="7949820" cy="3852978"/>
          </a:xfrm>
          <a:prstGeom prst="rect">
            <a:avLst/>
          </a:prstGeom>
          <a:solidFill>
            <a:schemeClr val="bg1"/>
          </a:solidFill>
          <a:ln w="38100">
            <a:solidFill>
              <a:schemeClr val="tx1"/>
            </a:solidFill>
          </a:ln>
        </p:spPr>
        <p:txBody>
          <a:bodyPr wrap="square">
            <a:spAutoFit/>
          </a:bodyPr>
          <a:lstStyle/>
          <a:p>
            <a:pPr marL="257175" marR="542925" indent="-257175">
              <a:lnSpc>
                <a:spcPct val="104000"/>
              </a:lnSpc>
              <a:buFont typeface="Wingdings" panose="05000000000000000000" pitchFamily="2" charset="2"/>
              <a:buChar char=""/>
              <a:tabLst>
                <a:tab pos="276225"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To get a detailed scenario of the industry along with its structure and classification</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a:lnSpc>
                <a:spcPts val="8"/>
              </a:lnSpc>
            </a:pPr>
            <a:r>
              <a:rPr lang="en-US" sz="2100" dirty="0">
                <a:latin typeface="Bookman Old Style" panose="02050604050505020204" pitchFamily="18" charset="0"/>
                <a:ea typeface="Wingdings" panose="05000000000000000000" pitchFamily="2" charset="2"/>
                <a:cs typeface="Arial" panose="020B0604020202020204" pitchFamily="34" charset="0"/>
              </a:rPr>
              <a:t> </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marL="257175" marR="552450" indent="-257175">
              <a:lnSpc>
                <a:spcPct val="104000"/>
              </a:lnSpc>
              <a:buFont typeface="Wingdings" panose="05000000000000000000" pitchFamily="2" charset="2"/>
              <a:buChar char=""/>
              <a:tabLst>
                <a:tab pos="276225"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To provide a comprehensive analysis of the industry by covering aspects like:</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a:lnSpc>
                <a:spcPts val="8"/>
              </a:lnSpc>
            </a:pPr>
            <a:r>
              <a:rPr lang="en-US" sz="2100" dirty="0">
                <a:latin typeface="Bookman Old Style" panose="02050604050505020204" pitchFamily="18" charset="0"/>
                <a:ea typeface="Wingdings" panose="05000000000000000000" pitchFamily="2" charset="2"/>
                <a:cs typeface="Arial" panose="020B0604020202020204" pitchFamily="34" charset="0"/>
              </a:rPr>
              <a:t> </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marL="557213" lvl="1" indent="-214313">
              <a:buFont typeface="Wingdings" panose="05000000000000000000" pitchFamily="2" charset="2"/>
              <a:buChar char=""/>
              <a:tabLst>
                <a:tab pos="552450"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Growth drivers of the industry</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a:lnSpc>
                <a:spcPts val="161"/>
              </a:lnSpc>
            </a:pPr>
            <a:r>
              <a:rPr lang="en-US" dirty="0">
                <a:latin typeface="Bookman Old Style" panose="02050604050505020204" pitchFamily="18" charset="0"/>
                <a:ea typeface="Wingdings" panose="05000000000000000000" pitchFamily="2" charset="2"/>
                <a:cs typeface="Arial" panose="020B0604020202020204" pitchFamily="34" charset="0"/>
              </a:rPr>
              <a:t> </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marL="557213" lvl="1" indent="-214313">
              <a:buFont typeface="Wingdings" panose="05000000000000000000" pitchFamily="2" charset="2"/>
              <a:buChar char=""/>
              <a:tabLst>
                <a:tab pos="552450"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Latest market trends</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a:lnSpc>
                <a:spcPts val="161"/>
              </a:lnSpc>
            </a:pPr>
            <a:r>
              <a:rPr lang="en-US" dirty="0">
                <a:latin typeface="Bookman Old Style" panose="02050604050505020204" pitchFamily="18" charset="0"/>
                <a:ea typeface="Wingdings" panose="05000000000000000000" pitchFamily="2" charset="2"/>
                <a:cs typeface="Arial" panose="020B0604020202020204" pitchFamily="34" charset="0"/>
              </a:rPr>
              <a:t> </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marL="557213" lvl="1" indent="-214313">
              <a:buFont typeface="Wingdings" panose="05000000000000000000" pitchFamily="2" charset="2"/>
              <a:buChar char=""/>
              <a:tabLst>
                <a:tab pos="552450"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Insights on regulatory framework</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a:lnSpc>
                <a:spcPts val="161"/>
              </a:lnSpc>
            </a:pPr>
            <a:r>
              <a:rPr lang="en-US" dirty="0">
                <a:latin typeface="Bookman Old Style" panose="02050604050505020204" pitchFamily="18" charset="0"/>
                <a:ea typeface="Wingdings" panose="05000000000000000000" pitchFamily="2" charset="2"/>
                <a:cs typeface="Arial" panose="020B0604020202020204" pitchFamily="34" charset="0"/>
              </a:rPr>
              <a:t> </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marL="557213" lvl="1" indent="-214313">
              <a:buFont typeface="Wingdings" panose="05000000000000000000" pitchFamily="2" charset="2"/>
              <a:buChar char=""/>
              <a:tabLst>
                <a:tab pos="552450"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SWOT Analysis</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a:lnSpc>
                <a:spcPts val="161"/>
              </a:lnSpc>
            </a:pPr>
            <a:r>
              <a:rPr lang="en-US" dirty="0">
                <a:latin typeface="Bookman Old Style" panose="02050604050505020204" pitchFamily="18" charset="0"/>
                <a:ea typeface="Wingdings" panose="05000000000000000000" pitchFamily="2" charset="2"/>
                <a:cs typeface="Arial" panose="020B0604020202020204" pitchFamily="34" charset="0"/>
              </a:rPr>
              <a:t> </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marL="557213" lvl="1" indent="-214313">
              <a:buFont typeface="Wingdings" panose="05000000000000000000" pitchFamily="2" charset="2"/>
              <a:buChar char=""/>
              <a:tabLst>
                <a:tab pos="552450"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Demand-Supply Situation</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a:lnSpc>
                <a:spcPts val="161"/>
              </a:lnSpc>
            </a:pPr>
            <a:r>
              <a:rPr lang="en-US" dirty="0">
                <a:latin typeface="Bookman Old Style" panose="02050604050505020204" pitchFamily="18" charset="0"/>
                <a:ea typeface="Wingdings" panose="05000000000000000000" pitchFamily="2" charset="2"/>
                <a:cs typeface="Arial" panose="020B0604020202020204" pitchFamily="34" charset="0"/>
              </a:rPr>
              <a:t> </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marL="557213" lvl="1" indent="-214313">
              <a:buFont typeface="Wingdings" panose="05000000000000000000" pitchFamily="2" charset="2"/>
              <a:buChar char=""/>
              <a:tabLst>
                <a:tab pos="552450"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Foreign Trade</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a:lnSpc>
                <a:spcPts val="161"/>
              </a:lnSpc>
            </a:pPr>
            <a:r>
              <a:rPr lang="en-US" dirty="0">
                <a:latin typeface="Bookman Old Style" panose="02050604050505020204" pitchFamily="18" charset="0"/>
                <a:ea typeface="Wingdings" panose="05000000000000000000" pitchFamily="2" charset="2"/>
                <a:cs typeface="Arial" panose="020B0604020202020204" pitchFamily="34" charset="0"/>
              </a:rPr>
              <a:t> </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marL="557213" lvl="1" indent="-214313">
              <a:buFont typeface="Wingdings" panose="05000000000000000000" pitchFamily="2" charset="2"/>
              <a:buChar char=""/>
              <a:tabLst>
                <a:tab pos="552450"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Porters 5 Forces Analysis</a:t>
            </a:r>
            <a:endParaRPr lang="en-US" sz="825" dirty="0">
              <a:latin typeface="Bookman Old Style" panose="02050604050505020204" pitchFamily="18" charset="0"/>
              <a:ea typeface="Calibri" panose="020F0502020204030204" pitchFamily="34" charset="0"/>
              <a:cs typeface="Arial" panose="020B0604020202020204" pitchFamily="34" charset="0"/>
            </a:endParaRPr>
          </a:p>
        </p:txBody>
      </p:sp>
      <p:sp>
        <p:nvSpPr>
          <p:cNvPr id="6" name="Rectangle 5"/>
          <p:cNvSpPr/>
          <p:nvPr/>
        </p:nvSpPr>
        <p:spPr>
          <a:xfrm>
            <a:off x="0" y="6557918"/>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pic>
        <p:nvPicPr>
          <p:cNvPr id="7" name="Picture 6"/>
          <p:cNvPicPr/>
          <p:nvPr/>
        </p:nvPicPr>
        <p:blipFill>
          <a:blip r:embed="rId6"/>
          <a:srcRect l="23558" r="23558" b="17814"/>
          <a:stretch>
            <a:fillRect/>
          </a:stretch>
        </p:blipFill>
        <p:spPr bwMode="auto">
          <a:xfrm>
            <a:off x="0" y="0"/>
            <a:ext cx="1214651" cy="532263"/>
          </a:xfrm>
          <a:prstGeom prst="rect">
            <a:avLst/>
          </a:prstGeom>
          <a:noFill/>
          <a:ln w="9525">
            <a:noFill/>
            <a:miter lim="800000"/>
            <a:headEnd/>
            <a:tailEnd/>
          </a:ln>
        </p:spPr>
      </p:pic>
    </p:spTree>
    <p:extLst>
      <p:ext uri="{BB962C8B-B14F-4D97-AF65-F5344CB8AC3E}">
        <p14:creationId xmlns:p14="http://schemas.microsoft.com/office/powerpoint/2010/main" val="3672729231"/>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7" name="drumroll.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3"/>
              </a:rPr>
              <a:t>www.entrepreneurindia.co</a:t>
            </a:r>
            <a:r>
              <a:rPr lang="en-US" b="1" dirty="0" smtClean="0"/>
              <a:t>   </a:t>
            </a:r>
            <a:endParaRPr lang="en-US" b="1" dirty="0"/>
          </a:p>
        </p:txBody>
      </p:sp>
      <p:pic>
        <p:nvPicPr>
          <p:cNvPr id="4" name="Picture 3"/>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5" name="Rectangle 4"/>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
        <p:nvSpPr>
          <p:cNvPr id="2" name="Rectangle 1"/>
          <p:cNvSpPr/>
          <p:nvPr/>
        </p:nvSpPr>
        <p:spPr>
          <a:xfrm>
            <a:off x="259307" y="770570"/>
            <a:ext cx="11682483" cy="3760004"/>
          </a:xfrm>
          <a:prstGeom prst="rect">
            <a:avLst/>
          </a:prstGeom>
          <a:solidFill>
            <a:schemeClr val="bg1"/>
          </a:solidFill>
          <a:ln w="28575">
            <a:solidFill>
              <a:schemeClr val="tx1"/>
            </a:solidFill>
          </a:ln>
        </p:spPr>
        <p:txBody>
          <a:bodyPr wrap="square">
            <a:spAutoFit/>
          </a:bodyPr>
          <a:lstStyle/>
          <a:p>
            <a:pPr algn="just">
              <a:lnSpc>
                <a:spcPct val="150000"/>
              </a:lnSpc>
              <a:spcAft>
                <a:spcPts val="800"/>
              </a:spcAft>
            </a:pPr>
            <a:r>
              <a:rPr lang="en-US" sz="2400" b="1" u="sng"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Economy</a:t>
            </a:r>
            <a:endParaRPr lang="en-US" sz="2400" u="sng"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dirty="0">
                <a:latin typeface="Bookman Old Style" panose="02050604050505020204" pitchFamily="18" charset="0"/>
                <a:ea typeface="Calibri" panose="020F0502020204030204" pitchFamily="34" charset="0"/>
                <a:cs typeface="Times New Roman" panose="02020603050405020304" pitchFamily="18" charset="0"/>
              </a:rPr>
              <a:t>Expenditure for 2020-21 is estimated to be Rs 1, 50,000 crore, an 11% increase over the revised estimate of 2019-20. The revised expenditure for 2019-20 is Rs 4,000 crore (2.9%) lower than the budgeted estimate. Fiscal deficit for the year 2020-21 is targeted at Rs 17,878 crore (3% of GSDP). In 2019-20, as per the revised figures, the fiscal deficit is estimated to decrease by Rs 693 crore to 3.41% of GSDP, as compared to the budgeted estimate of 3.49% of GSDP. The budget estimates a revenue surplus of Rs 9,509 crore (1.6%) in 2020-21.</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b="1" dirty="0">
                <a:latin typeface="Bookman Old Style" panose="02050604050505020204" pitchFamily="18" charset="0"/>
                <a:ea typeface="Calibri" panose="020F0502020204030204" pitchFamily="34" charset="0"/>
                <a:cs typeface="Times New Roman" panose="02020603050405020304" pitchFamily="18" charset="0"/>
              </a:rPr>
              <a:t>Book: - </a:t>
            </a:r>
            <a:r>
              <a:rPr lang="en-US" b="1"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6"/>
              </a:rPr>
              <a:t>BOOKS &amp; DATABASES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21215"/>
          <a:stretch/>
        </p:blipFill>
        <p:spPr>
          <a:xfrm>
            <a:off x="491035" y="4768881"/>
            <a:ext cx="2857500" cy="1260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67061319"/>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8" name="drumroll.wav"/>
          </p:stSnd>
        </p:sndAc>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9790948" y="6544971"/>
            <a:ext cx="2401052" cy="300082"/>
          </a:xfrm>
          <a:prstGeom prst="rect">
            <a:avLst/>
          </a:prstGeom>
          <a:solidFill>
            <a:schemeClr val="bg1"/>
          </a:solidFill>
          <a:ln w="38100">
            <a:solidFill>
              <a:schemeClr val="accent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350" b="1" dirty="0">
                <a:solidFill>
                  <a:schemeClr val="tx1"/>
                </a:solidFill>
                <a:hlinkClick r:id="rId3"/>
              </a:rPr>
              <a:t>www.entrepreneurindia.co</a:t>
            </a:r>
            <a:r>
              <a:rPr lang="en-US" sz="1350" b="1" dirty="0">
                <a:solidFill>
                  <a:schemeClr val="tx1"/>
                </a:solidFill>
              </a:rPr>
              <a:t>   </a:t>
            </a:r>
            <a:endParaRPr lang="en-US" sz="1350" dirty="0">
              <a:solidFill>
                <a:schemeClr val="tx1"/>
              </a:solidFill>
            </a:endParaRPr>
          </a:p>
        </p:txBody>
      </p:sp>
      <p:pic>
        <p:nvPicPr>
          <p:cNvPr id="3074"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2504" y="917363"/>
            <a:ext cx="1876425" cy="440531"/>
          </a:xfrm>
          <a:prstGeom prst="rect">
            <a:avLst/>
          </a:prstGeom>
          <a:solidFill>
            <a:schemeClr val="bg1"/>
          </a:solidFill>
          <a:ln w="38100">
            <a:solidFill>
              <a:schemeClr val="accent1"/>
            </a:solidFill>
          </a:ln>
          <a:extLst/>
        </p:spPr>
      </p:pic>
      <p:sp>
        <p:nvSpPr>
          <p:cNvPr id="4" name="Rectangle 3"/>
          <p:cNvSpPr/>
          <p:nvPr/>
        </p:nvSpPr>
        <p:spPr>
          <a:xfrm>
            <a:off x="2182504" y="1845778"/>
            <a:ext cx="8308075" cy="3871060"/>
          </a:xfrm>
          <a:prstGeom prst="rect">
            <a:avLst/>
          </a:prstGeom>
          <a:solidFill>
            <a:schemeClr val="bg1"/>
          </a:solidFill>
          <a:ln w="38100">
            <a:solidFill>
              <a:schemeClr val="accent1"/>
            </a:solidFill>
          </a:ln>
        </p:spPr>
        <p:txBody>
          <a:bodyPr wrap="square">
            <a:spAutoFit/>
          </a:bodyPr>
          <a:lstStyle/>
          <a:p>
            <a:pPr marL="257175" marR="228600" indent="-257175">
              <a:lnSpc>
                <a:spcPct val="124000"/>
              </a:lnSpc>
              <a:buFont typeface="Wingdings" panose="05000000000000000000" pitchFamily="2" charset="2"/>
              <a:buChar char=""/>
              <a:tabLst>
                <a:tab pos="276225" algn="l"/>
              </a:tabLst>
            </a:pPr>
            <a:r>
              <a:rPr lang="en-US" sz="2025" dirty="0">
                <a:latin typeface="Bookman Old Style" panose="02050604050505020204" pitchFamily="18" charset="0"/>
                <a:ea typeface="Constantia" panose="02030602050306030303" pitchFamily="18" charset="0"/>
                <a:cs typeface="Arial" panose="020B0604020202020204" pitchFamily="34" charset="0"/>
              </a:rPr>
              <a:t>To provide forecasts of key parameters which helps to anticipate the industry performance</a:t>
            </a:r>
            <a:endParaRPr lang="en-US" sz="2025" dirty="0">
              <a:latin typeface="Bookman Old Style" panose="02050604050505020204" pitchFamily="18" charset="0"/>
              <a:ea typeface="Calibri" panose="020F0502020204030204" pitchFamily="34" charset="0"/>
              <a:cs typeface="Arial" panose="020B0604020202020204" pitchFamily="34" charset="0"/>
            </a:endParaRPr>
          </a:p>
          <a:p>
            <a:pPr>
              <a:lnSpc>
                <a:spcPts val="15"/>
              </a:lnSpc>
            </a:pPr>
            <a:r>
              <a:rPr lang="en-US" sz="2025" dirty="0">
                <a:latin typeface="Bookman Old Style" panose="02050604050505020204" pitchFamily="18" charset="0"/>
                <a:ea typeface="Wingdings" panose="05000000000000000000" pitchFamily="2" charset="2"/>
                <a:cs typeface="Arial" panose="020B0604020202020204" pitchFamily="34" charset="0"/>
              </a:rPr>
              <a:t> </a:t>
            </a:r>
            <a:endParaRPr lang="en-US" sz="2025" dirty="0">
              <a:latin typeface="Bookman Old Style" panose="02050604050505020204" pitchFamily="18" charset="0"/>
              <a:ea typeface="Calibri" panose="020F0502020204030204" pitchFamily="34" charset="0"/>
              <a:cs typeface="Arial" panose="020B0604020202020204" pitchFamily="34" charset="0"/>
            </a:endParaRPr>
          </a:p>
          <a:p>
            <a:pPr marL="257175" marR="466725" indent="-257175">
              <a:lnSpc>
                <a:spcPct val="124000"/>
              </a:lnSpc>
              <a:buFont typeface="Wingdings" panose="05000000000000000000" pitchFamily="2" charset="2"/>
              <a:buChar char=""/>
              <a:tabLst>
                <a:tab pos="276225" algn="l"/>
              </a:tabLst>
            </a:pPr>
            <a:r>
              <a:rPr lang="en-US" sz="2025" dirty="0">
                <a:latin typeface="Bookman Old Style" panose="02050604050505020204" pitchFamily="18" charset="0"/>
                <a:ea typeface="Constantia" panose="02030602050306030303" pitchFamily="18" charset="0"/>
                <a:cs typeface="Arial" panose="020B0604020202020204" pitchFamily="34" charset="0"/>
              </a:rPr>
              <a:t>To help chart growth trajectory of a business by detailing the factors that affect the industry growth</a:t>
            </a:r>
            <a:endParaRPr lang="en-US" sz="2025" dirty="0">
              <a:latin typeface="Bookman Old Style" panose="02050604050505020204" pitchFamily="18" charset="0"/>
              <a:ea typeface="Calibri" panose="020F0502020204030204" pitchFamily="34" charset="0"/>
              <a:cs typeface="Arial" panose="020B0604020202020204" pitchFamily="34" charset="0"/>
            </a:endParaRPr>
          </a:p>
          <a:p>
            <a:pPr>
              <a:lnSpc>
                <a:spcPts val="15"/>
              </a:lnSpc>
            </a:pPr>
            <a:r>
              <a:rPr lang="en-US" sz="2025" dirty="0">
                <a:latin typeface="Bookman Old Style" panose="02050604050505020204" pitchFamily="18" charset="0"/>
                <a:ea typeface="Wingdings" panose="05000000000000000000" pitchFamily="2" charset="2"/>
                <a:cs typeface="Arial" panose="020B0604020202020204" pitchFamily="34" charset="0"/>
              </a:rPr>
              <a:t> </a:t>
            </a:r>
            <a:endParaRPr lang="en-US" sz="2025" dirty="0">
              <a:latin typeface="Bookman Old Style" panose="02050604050505020204" pitchFamily="18" charset="0"/>
              <a:ea typeface="Calibri" panose="020F0502020204030204" pitchFamily="34" charset="0"/>
              <a:cs typeface="Arial" panose="020B0604020202020204" pitchFamily="34" charset="0"/>
            </a:endParaRPr>
          </a:p>
          <a:p>
            <a:pPr marL="257175" marR="304800" indent="-257175">
              <a:lnSpc>
                <a:spcPct val="124000"/>
              </a:lnSpc>
              <a:buFont typeface="Wingdings" panose="05000000000000000000" pitchFamily="2" charset="2"/>
              <a:buChar char=""/>
              <a:tabLst>
                <a:tab pos="276225" algn="l"/>
              </a:tabLst>
            </a:pPr>
            <a:r>
              <a:rPr lang="en-US" sz="2025" dirty="0">
                <a:latin typeface="Bookman Old Style" panose="02050604050505020204" pitchFamily="18" charset="0"/>
                <a:ea typeface="Constantia" panose="02030602050306030303" pitchFamily="18" charset="0"/>
                <a:cs typeface="Arial" panose="020B0604020202020204" pitchFamily="34" charset="0"/>
              </a:rPr>
              <a:t>To help an entrepreneur/manager in keeping abreast with the changes in the industry</a:t>
            </a:r>
            <a:endParaRPr lang="en-US" sz="2025" dirty="0">
              <a:latin typeface="Bookman Old Style" panose="02050604050505020204" pitchFamily="18" charset="0"/>
              <a:ea typeface="Calibri" panose="020F0502020204030204" pitchFamily="34" charset="0"/>
              <a:cs typeface="Arial" panose="020B0604020202020204" pitchFamily="34" charset="0"/>
            </a:endParaRPr>
          </a:p>
          <a:p>
            <a:pPr>
              <a:lnSpc>
                <a:spcPts val="15"/>
              </a:lnSpc>
            </a:pPr>
            <a:r>
              <a:rPr lang="en-US" sz="2025" dirty="0">
                <a:latin typeface="Bookman Old Style" panose="02050604050505020204" pitchFamily="18" charset="0"/>
                <a:ea typeface="Wingdings" panose="05000000000000000000" pitchFamily="2" charset="2"/>
                <a:cs typeface="Arial" panose="020B0604020202020204" pitchFamily="34" charset="0"/>
              </a:rPr>
              <a:t> </a:t>
            </a:r>
            <a:endParaRPr lang="en-US" sz="2025" dirty="0">
              <a:latin typeface="Bookman Old Style" panose="02050604050505020204" pitchFamily="18" charset="0"/>
              <a:ea typeface="Calibri" panose="020F0502020204030204" pitchFamily="34" charset="0"/>
              <a:cs typeface="Arial" panose="020B0604020202020204" pitchFamily="34" charset="0"/>
            </a:endParaRPr>
          </a:p>
          <a:p>
            <a:pPr marL="257175" marR="238125" indent="-257175">
              <a:lnSpc>
                <a:spcPct val="124000"/>
              </a:lnSpc>
              <a:buFont typeface="Wingdings" panose="05000000000000000000" pitchFamily="2" charset="2"/>
              <a:buChar char=""/>
              <a:tabLst>
                <a:tab pos="276225" algn="l"/>
              </a:tabLst>
            </a:pPr>
            <a:r>
              <a:rPr lang="en-US" sz="2025" dirty="0">
                <a:latin typeface="Bookman Old Style" panose="02050604050505020204" pitchFamily="18" charset="0"/>
                <a:ea typeface="Constantia" panose="02030602050306030303" pitchFamily="18" charset="0"/>
                <a:cs typeface="Arial" panose="020B0604020202020204" pitchFamily="34" charset="0"/>
              </a:rPr>
              <a:t>To evaluate the competitive landscape of the industry by detailing:</a:t>
            </a:r>
            <a:endParaRPr lang="en-US" sz="2025" dirty="0">
              <a:latin typeface="Bookman Old Style" panose="02050604050505020204" pitchFamily="18" charset="0"/>
              <a:ea typeface="Calibri" panose="020F0502020204030204" pitchFamily="34" charset="0"/>
              <a:cs typeface="Arial" panose="020B0604020202020204" pitchFamily="34" charset="0"/>
            </a:endParaRPr>
          </a:p>
          <a:p>
            <a:pPr>
              <a:lnSpc>
                <a:spcPts val="11"/>
              </a:lnSpc>
            </a:pPr>
            <a:r>
              <a:rPr lang="en-US" sz="2025" dirty="0">
                <a:latin typeface="Bookman Old Style" panose="02050604050505020204" pitchFamily="18" charset="0"/>
                <a:ea typeface="Wingdings" panose="05000000000000000000" pitchFamily="2" charset="2"/>
                <a:cs typeface="Arial" panose="020B0604020202020204" pitchFamily="34" charset="0"/>
              </a:rPr>
              <a:t> </a:t>
            </a:r>
            <a:endParaRPr lang="en-US" sz="2025" dirty="0">
              <a:latin typeface="Bookman Old Style" panose="02050604050505020204" pitchFamily="18" charset="0"/>
              <a:ea typeface="Calibri" panose="020F0502020204030204" pitchFamily="34" charset="0"/>
              <a:cs typeface="Arial" panose="020B0604020202020204" pitchFamily="34" charset="0"/>
            </a:endParaRPr>
          </a:p>
          <a:p>
            <a:pPr marL="557213" lvl="1" indent="-214313">
              <a:buFont typeface="Wingdings" panose="05000000000000000000" pitchFamily="2" charset="2"/>
              <a:buChar char=""/>
              <a:tabLst>
                <a:tab pos="552450" algn="l"/>
              </a:tabLst>
            </a:pPr>
            <a:r>
              <a:rPr lang="en-US" sz="2025" dirty="0">
                <a:latin typeface="Bookman Old Style" panose="02050604050505020204" pitchFamily="18" charset="0"/>
                <a:ea typeface="Constantia" panose="02030602050306030303" pitchFamily="18" charset="0"/>
                <a:cs typeface="Arial" panose="020B0604020202020204" pitchFamily="34" charset="0"/>
              </a:rPr>
              <a:t>Key players with their market shares</a:t>
            </a:r>
            <a:endParaRPr lang="en-US" sz="2025" dirty="0">
              <a:latin typeface="Bookman Old Style" panose="02050604050505020204" pitchFamily="18" charset="0"/>
              <a:ea typeface="Calibri" panose="020F0502020204030204" pitchFamily="34" charset="0"/>
              <a:cs typeface="Arial" panose="020B0604020202020204" pitchFamily="34" charset="0"/>
            </a:endParaRPr>
          </a:p>
          <a:p>
            <a:pPr>
              <a:lnSpc>
                <a:spcPts val="484"/>
              </a:lnSpc>
            </a:pPr>
            <a:r>
              <a:rPr lang="en-US" sz="2025" dirty="0">
                <a:latin typeface="Bookman Old Style" panose="02050604050505020204" pitchFamily="18" charset="0"/>
                <a:ea typeface="Wingdings" panose="05000000000000000000" pitchFamily="2" charset="2"/>
                <a:cs typeface="Arial" panose="020B0604020202020204" pitchFamily="34" charset="0"/>
              </a:rPr>
              <a:t> </a:t>
            </a:r>
            <a:endParaRPr lang="en-US" sz="2025" dirty="0">
              <a:latin typeface="Bookman Old Style" panose="02050604050505020204" pitchFamily="18" charset="0"/>
              <a:ea typeface="Calibri" panose="020F0502020204030204" pitchFamily="34" charset="0"/>
              <a:cs typeface="Arial" panose="020B0604020202020204" pitchFamily="34" charset="0"/>
            </a:endParaRPr>
          </a:p>
          <a:p>
            <a:pPr marL="557213" lvl="1" indent="-214313">
              <a:buFont typeface="Wingdings" panose="05000000000000000000" pitchFamily="2" charset="2"/>
              <a:buChar char=""/>
              <a:tabLst>
                <a:tab pos="552450" algn="l"/>
              </a:tabLst>
            </a:pPr>
            <a:r>
              <a:rPr lang="en-US" sz="2025" dirty="0">
                <a:latin typeface="Bookman Old Style" panose="02050604050505020204" pitchFamily="18" charset="0"/>
                <a:ea typeface="Constantia" panose="02030602050306030303" pitchFamily="18" charset="0"/>
                <a:cs typeface="Arial" panose="020B0604020202020204" pitchFamily="34" charset="0"/>
              </a:rPr>
              <a:t>Financial comparison of present players</a:t>
            </a:r>
            <a:endParaRPr lang="en-US" sz="2025" dirty="0">
              <a:latin typeface="Bookman Old Style" panose="02050604050505020204" pitchFamily="18" charset="0"/>
              <a:ea typeface="Calibri" panose="020F0502020204030204" pitchFamily="34" charset="0"/>
              <a:cs typeface="Arial" panose="020B0604020202020204" pitchFamily="34" charset="0"/>
            </a:endParaRPr>
          </a:p>
        </p:txBody>
      </p:sp>
      <p:sp>
        <p:nvSpPr>
          <p:cNvPr id="6" name="Rectangle 5"/>
          <p:cNvSpPr/>
          <p:nvPr/>
        </p:nvSpPr>
        <p:spPr>
          <a:xfrm>
            <a:off x="-18205" y="6551795"/>
            <a:ext cx="1613078" cy="300082"/>
          </a:xfrm>
          <a:prstGeom prst="rect">
            <a:avLst/>
          </a:prstGeom>
          <a:solidFill>
            <a:schemeClr val="bg1"/>
          </a:solidFill>
          <a:ln w="38100">
            <a:solidFill>
              <a:schemeClr val="accent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pic>
        <p:nvPicPr>
          <p:cNvPr id="7" name="Picture 6"/>
          <p:cNvPicPr/>
          <p:nvPr/>
        </p:nvPicPr>
        <p:blipFill>
          <a:blip r:embed="rId6"/>
          <a:srcRect l="23558" r="23558" b="17814"/>
          <a:stretch>
            <a:fillRect/>
          </a:stretch>
        </p:blipFill>
        <p:spPr bwMode="auto">
          <a:xfrm>
            <a:off x="0" y="0"/>
            <a:ext cx="1214651" cy="532263"/>
          </a:xfrm>
          <a:prstGeom prst="rect">
            <a:avLst/>
          </a:prstGeom>
          <a:noFill/>
          <a:ln w="9525">
            <a:noFill/>
            <a:miter lim="800000"/>
            <a:headEnd/>
            <a:tailEnd/>
          </a:ln>
        </p:spPr>
      </p:pic>
    </p:spTree>
    <p:extLst>
      <p:ext uri="{BB962C8B-B14F-4D97-AF65-F5344CB8AC3E}">
        <p14:creationId xmlns:p14="http://schemas.microsoft.com/office/powerpoint/2010/main" val="1143330599"/>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7" name="drumroll.wav"/>
          </p:stSnd>
        </p:sndAc>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9795504" y="6544270"/>
            <a:ext cx="2401052" cy="300082"/>
          </a:xfrm>
          <a:prstGeom prst="rect">
            <a:avLst/>
          </a:prstGeom>
          <a:solidFill>
            <a:schemeClr val="bg1"/>
          </a:solidFill>
          <a:ln w="38100">
            <a:solidFill>
              <a:schemeClr val="accent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350" b="1" dirty="0">
                <a:solidFill>
                  <a:schemeClr val="tx1"/>
                </a:solidFill>
                <a:hlinkClick r:id="rId3"/>
              </a:rPr>
              <a:t>www.entrepreneurindia.co</a:t>
            </a:r>
            <a:r>
              <a:rPr lang="en-US" sz="1350" b="1" dirty="0">
                <a:solidFill>
                  <a:schemeClr val="tx1"/>
                </a:solidFill>
              </a:rPr>
              <a:t>   </a:t>
            </a:r>
            <a:endParaRPr lang="en-US" sz="1350" dirty="0">
              <a:solidFill>
                <a:schemeClr val="tx1"/>
              </a:solidFill>
            </a:endParaRPr>
          </a:p>
        </p:txBody>
      </p:sp>
      <p:pic>
        <p:nvPicPr>
          <p:cNvPr id="4098"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69285" y="728465"/>
            <a:ext cx="1727597" cy="360760"/>
          </a:xfrm>
          <a:prstGeom prst="rect">
            <a:avLst/>
          </a:prstGeom>
          <a:solidFill>
            <a:schemeClr val="bg1"/>
          </a:solidFill>
          <a:ln w="38100">
            <a:solidFill>
              <a:schemeClr val="accent1"/>
            </a:solidFill>
          </a:ln>
          <a:extLst/>
        </p:spPr>
      </p:pic>
      <p:sp>
        <p:nvSpPr>
          <p:cNvPr id="4" name="Rectangle 3"/>
          <p:cNvSpPr/>
          <p:nvPr/>
        </p:nvSpPr>
        <p:spPr>
          <a:xfrm>
            <a:off x="2147819" y="1643399"/>
            <a:ext cx="7980528" cy="3603551"/>
          </a:xfrm>
          <a:prstGeom prst="rect">
            <a:avLst/>
          </a:prstGeom>
          <a:solidFill>
            <a:schemeClr val="bg1"/>
          </a:solidFill>
          <a:ln w="38100">
            <a:solidFill>
              <a:schemeClr val="accent1"/>
            </a:solidFill>
          </a:ln>
        </p:spPr>
        <p:txBody>
          <a:bodyPr wrap="square">
            <a:spAutoFit/>
          </a:bodyPr>
          <a:lstStyle/>
          <a:p>
            <a:pPr marL="257175" indent="-257175">
              <a:buFont typeface="Wingdings" panose="05000000000000000000" pitchFamily="2" charset="2"/>
              <a:buChar char=""/>
              <a:tabLst>
                <a:tab pos="276225" algn="l"/>
              </a:tabLst>
            </a:pPr>
            <a:r>
              <a:rPr lang="en-US" sz="2100" dirty="0" err="1">
                <a:latin typeface="Bookman Old Style" panose="02050604050505020204" pitchFamily="18" charset="0"/>
                <a:ea typeface="Constantia" panose="02030602050306030303" pitchFamily="18" charset="0"/>
                <a:cs typeface="Arial" panose="020B0604020202020204" pitchFamily="34" charset="0"/>
              </a:rPr>
              <a:t>Venturist</a:t>
            </a:r>
            <a:r>
              <a:rPr lang="en-US" sz="2100" dirty="0">
                <a:latin typeface="Bookman Old Style" panose="02050604050505020204" pitchFamily="18" charset="0"/>
                <a:ea typeface="Constantia" panose="02030602050306030303" pitchFamily="18" charset="0"/>
                <a:cs typeface="Arial" panose="020B0604020202020204" pitchFamily="34" charset="0"/>
              </a:rPr>
              <a:t>/Capitalists</a:t>
            </a:r>
            <a:endParaRPr lang="en-US" sz="2100" dirty="0">
              <a:latin typeface="Bookman Old Style" panose="02050604050505020204" pitchFamily="18" charset="0"/>
              <a:ea typeface="Calibri" panose="020F0502020204030204" pitchFamily="34" charset="0"/>
              <a:cs typeface="Arial" panose="020B0604020202020204" pitchFamily="34" charset="0"/>
            </a:endParaRPr>
          </a:p>
          <a:p>
            <a:pPr>
              <a:lnSpc>
                <a:spcPts val="750"/>
              </a:lnSpc>
            </a:pPr>
            <a:r>
              <a:rPr lang="en-US" sz="2100" dirty="0">
                <a:latin typeface="Bookman Old Style" panose="02050604050505020204" pitchFamily="18" charset="0"/>
                <a:ea typeface="Wingdings" panose="05000000000000000000" pitchFamily="2" charset="2"/>
                <a:cs typeface="Arial" panose="020B0604020202020204" pitchFamily="34" charset="0"/>
              </a:rPr>
              <a:t> </a:t>
            </a:r>
            <a:endParaRPr lang="en-US" sz="2100" dirty="0">
              <a:latin typeface="Bookman Old Style" panose="02050604050505020204" pitchFamily="18" charset="0"/>
              <a:ea typeface="Calibri" panose="020F0502020204030204" pitchFamily="34" charset="0"/>
              <a:cs typeface="Arial" panose="020B0604020202020204" pitchFamily="34" charset="0"/>
            </a:endParaRPr>
          </a:p>
          <a:p>
            <a:pPr marL="257175" indent="-257175">
              <a:buFont typeface="Wingdings" panose="05000000000000000000" pitchFamily="2" charset="2"/>
              <a:buChar char=""/>
              <a:tabLst>
                <a:tab pos="276225"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Entrepreneur/Companies</a:t>
            </a:r>
            <a:endParaRPr lang="en-US" sz="2100" dirty="0">
              <a:latin typeface="Bookman Old Style" panose="02050604050505020204" pitchFamily="18" charset="0"/>
              <a:ea typeface="Calibri" panose="020F0502020204030204" pitchFamily="34" charset="0"/>
              <a:cs typeface="Arial" panose="020B0604020202020204" pitchFamily="34" charset="0"/>
            </a:endParaRPr>
          </a:p>
          <a:p>
            <a:pPr>
              <a:lnSpc>
                <a:spcPts val="750"/>
              </a:lnSpc>
            </a:pPr>
            <a:r>
              <a:rPr lang="en-US" sz="2100" dirty="0">
                <a:latin typeface="Bookman Old Style" panose="02050604050505020204" pitchFamily="18" charset="0"/>
                <a:ea typeface="Wingdings" panose="05000000000000000000" pitchFamily="2" charset="2"/>
                <a:cs typeface="Arial" panose="020B0604020202020204" pitchFamily="34" charset="0"/>
              </a:rPr>
              <a:t> </a:t>
            </a:r>
            <a:endParaRPr lang="en-US" sz="2100" dirty="0">
              <a:latin typeface="Bookman Old Style" panose="02050604050505020204" pitchFamily="18" charset="0"/>
              <a:ea typeface="Calibri" panose="020F0502020204030204" pitchFamily="34" charset="0"/>
              <a:cs typeface="Arial" panose="020B0604020202020204" pitchFamily="34" charset="0"/>
            </a:endParaRPr>
          </a:p>
          <a:p>
            <a:pPr marL="257175" indent="-257175">
              <a:buFont typeface="Wingdings" panose="05000000000000000000" pitchFamily="2" charset="2"/>
              <a:buChar char=""/>
              <a:tabLst>
                <a:tab pos="276225"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Industry Researchers</a:t>
            </a:r>
            <a:endParaRPr lang="en-US" sz="2100" dirty="0">
              <a:latin typeface="Bookman Old Style" panose="02050604050505020204" pitchFamily="18" charset="0"/>
              <a:ea typeface="Calibri" panose="020F0502020204030204" pitchFamily="34" charset="0"/>
              <a:cs typeface="Arial" panose="020B0604020202020204" pitchFamily="34" charset="0"/>
            </a:endParaRPr>
          </a:p>
          <a:p>
            <a:pPr marL="257175" indent="-257175">
              <a:buFont typeface="Wingdings" panose="05000000000000000000" pitchFamily="2" charset="2"/>
              <a:buChar char=""/>
              <a:tabLst>
                <a:tab pos="276225"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Investment Funds</a:t>
            </a:r>
            <a:endParaRPr lang="en-US" sz="2100" dirty="0">
              <a:latin typeface="Bookman Old Style" panose="02050604050505020204" pitchFamily="18" charset="0"/>
              <a:ea typeface="Calibri" panose="020F0502020204030204" pitchFamily="34" charset="0"/>
              <a:cs typeface="Arial" panose="020B0604020202020204" pitchFamily="34" charset="0"/>
            </a:endParaRPr>
          </a:p>
          <a:p>
            <a:pPr>
              <a:lnSpc>
                <a:spcPts val="750"/>
              </a:lnSpc>
            </a:pPr>
            <a:r>
              <a:rPr lang="en-US" sz="2100" dirty="0">
                <a:latin typeface="Bookman Old Style" panose="02050604050505020204" pitchFamily="18" charset="0"/>
                <a:ea typeface="Wingdings" panose="05000000000000000000" pitchFamily="2" charset="2"/>
                <a:cs typeface="Arial" panose="020B0604020202020204" pitchFamily="34" charset="0"/>
              </a:rPr>
              <a:t> </a:t>
            </a:r>
            <a:endParaRPr lang="en-US" sz="2100" dirty="0">
              <a:latin typeface="Bookman Old Style" panose="02050604050505020204" pitchFamily="18" charset="0"/>
              <a:ea typeface="Calibri" panose="020F0502020204030204" pitchFamily="34" charset="0"/>
              <a:cs typeface="Arial" panose="020B0604020202020204" pitchFamily="34" charset="0"/>
            </a:endParaRPr>
          </a:p>
          <a:p>
            <a:pPr marL="257175" indent="-257175">
              <a:buFont typeface="Wingdings" panose="05000000000000000000" pitchFamily="2" charset="2"/>
              <a:buChar char=""/>
              <a:tabLst>
                <a:tab pos="276225"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Foreign Investors, NRI’s</a:t>
            </a:r>
            <a:endParaRPr lang="en-US" sz="2100" dirty="0">
              <a:latin typeface="Bookman Old Style" panose="02050604050505020204" pitchFamily="18" charset="0"/>
              <a:ea typeface="Calibri" panose="020F0502020204030204" pitchFamily="34" charset="0"/>
              <a:cs typeface="Arial" panose="020B0604020202020204" pitchFamily="34" charset="0"/>
            </a:endParaRPr>
          </a:p>
          <a:p>
            <a:pPr>
              <a:lnSpc>
                <a:spcPts val="750"/>
              </a:lnSpc>
            </a:pPr>
            <a:r>
              <a:rPr lang="en-US" sz="2100" dirty="0">
                <a:latin typeface="Bookman Old Style" panose="02050604050505020204" pitchFamily="18" charset="0"/>
                <a:ea typeface="Wingdings" panose="05000000000000000000" pitchFamily="2" charset="2"/>
                <a:cs typeface="Arial" panose="020B0604020202020204" pitchFamily="34" charset="0"/>
              </a:rPr>
              <a:t> </a:t>
            </a:r>
            <a:endParaRPr lang="en-US" sz="2100" dirty="0">
              <a:latin typeface="Bookman Old Style" panose="02050604050505020204" pitchFamily="18" charset="0"/>
              <a:ea typeface="Calibri" panose="020F0502020204030204" pitchFamily="34" charset="0"/>
              <a:cs typeface="Arial" panose="020B0604020202020204" pitchFamily="34" charset="0"/>
            </a:endParaRPr>
          </a:p>
          <a:p>
            <a:pPr marL="257175" indent="-257175">
              <a:buFont typeface="Wingdings" panose="05000000000000000000" pitchFamily="2" charset="2"/>
              <a:buChar char=""/>
              <a:tabLst>
                <a:tab pos="276225"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Project Consultants/Chartered Accountants</a:t>
            </a:r>
            <a:endParaRPr lang="en-US" sz="2100" dirty="0">
              <a:latin typeface="Bookman Old Style" panose="02050604050505020204" pitchFamily="18" charset="0"/>
              <a:ea typeface="Calibri" panose="020F0502020204030204" pitchFamily="34" charset="0"/>
              <a:cs typeface="Arial" panose="020B0604020202020204" pitchFamily="34" charset="0"/>
            </a:endParaRPr>
          </a:p>
          <a:p>
            <a:pPr>
              <a:lnSpc>
                <a:spcPts val="750"/>
              </a:lnSpc>
            </a:pPr>
            <a:r>
              <a:rPr lang="en-US" sz="2100" dirty="0">
                <a:latin typeface="Bookman Old Style" panose="02050604050505020204" pitchFamily="18" charset="0"/>
                <a:ea typeface="Times New Roman" panose="02020603050405020304" pitchFamily="18" charset="0"/>
                <a:cs typeface="Arial" panose="020B0604020202020204" pitchFamily="34" charset="0"/>
              </a:rPr>
              <a:t> </a:t>
            </a:r>
            <a:endParaRPr lang="en-US" sz="2100" dirty="0">
              <a:latin typeface="Bookman Old Style" panose="02050604050505020204" pitchFamily="18" charset="0"/>
              <a:ea typeface="Calibri" panose="020F0502020204030204" pitchFamily="34" charset="0"/>
              <a:cs typeface="Arial" panose="020B0604020202020204" pitchFamily="34" charset="0"/>
            </a:endParaRPr>
          </a:p>
          <a:p>
            <a:pPr marL="257175" indent="-257175">
              <a:buFont typeface="Wingdings" panose="05000000000000000000" pitchFamily="2" charset="2"/>
              <a:buChar char=""/>
              <a:tabLst>
                <a:tab pos="276225"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Banks</a:t>
            </a:r>
            <a:endParaRPr lang="en-US" sz="2100" dirty="0">
              <a:latin typeface="Bookman Old Style" panose="02050604050505020204" pitchFamily="18" charset="0"/>
              <a:ea typeface="Calibri" panose="020F0502020204030204" pitchFamily="34" charset="0"/>
              <a:cs typeface="Arial" panose="020B0604020202020204" pitchFamily="34" charset="0"/>
            </a:endParaRPr>
          </a:p>
          <a:p>
            <a:pPr>
              <a:lnSpc>
                <a:spcPts val="746"/>
              </a:lnSpc>
            </a:pPr>
            <a:r>
              <a:rPr lang="en-US" sz="2100" dirty="0">
                <a:latin typeface="Bookman Old Style" panose="02050604050505020204" pitchFamily="18" charset="0"/>
                <a:ea typeface="Wingdings" panose="05000000000000000000" pitchFamily="2" charset="2"/>
                <a:cs typeface="Arial" panose="020B0604020202020204" pitchFamily="34" charset="0"/>
              </a:rPr>
              <a:t> </a:t>
            </a:r>
            <a:endParaRPr lang="en-US" sz="2100" dirty="0">
              <a:latin typeface="Bookman Old Style" panose="02050604050505020204" pitchFamily="18" charset="0"/>
              <a:ea typeface="Calibri" panose="020F0502020204030204" pitchFamily="34" charset="0"/>
              <a:cs typeface="Arial" panose="020B0604020202020204" pitchFamily="34" charset="0"/>
            </a:endParaRPr>
          </a:p>
          <a:p>
            <a:pPr marL="257175" indent="-257175">
              <a:buFont typeface="Wingdings" panose="05000000000000000000" pitchFamily="2" charset="2"/>
              <a:buChar char=""/>
              <a:tabLst>
                <a:tab pos="276225" algn="l"/>
              </a:tabLst>
            </a:pPr>
            <a:r>
              <a:rPr lang="en-US" sz="2100" dirty="0" err="1">
                <a:latin typeface="Bookman Old Style" panose="02050604050505020204" pitchFamily="18" charset="0"/>
                <a:ea typeface="Constantia" panose="02030602050306030303" pitchFamily="18" charset="0"/>
                <a:cs typeface="Arial" panose="020B0604020202020204" pitchFamily="34" charset="0"/>
              </a:rPr>
              <a:t>Corporates</a:t>
            </a:r>
            <a:endParaRPr lang="en-US" sz="2100" dirty="0">
              <a:latin typeface="Bookman Old Style" panose="02050604050505020204" pitchFamily="18" charset="0"/>
              <a:ea typeface="Constantia" panose="02030602050306030303" pitchFamily="18" charset="0"/>
              <a:cs typeface="Arial" panose="020B0604020202020204" pitchFamily="34" charset="0"/>
            </a:endParaRPr>
          </a:p>
          <a:p>
            <a:pPr marL="257175" indent="-257175" algn="ctr">
              <a:tabLst>
                <a:tab pos="276225" algn="l"/>
              </a:tabLst>
            </a:pPr>
            <a:r>
              <a:rPr lang="en-US" sz="2100" dirty="0">
                <a:latin typeface="Berlin Sans FB Demi" pitchFamily="34" charset="0"/>
                <a:ea typeface="Calibri" panose="020F0502020204030204" pitchFamily="34" charset="0"/>
                <a:cs typeface="Arial" panose="020B0604020202020204" pitchFamily="34" charset="0"/>
                <a:hlinkClick r:id="rId5"/>
              </a:rPr>
              <a:t>Click here for list</a:t>
            </a:r>
            <a:endParaRPr lang="en-US" sz="2100" dirty="0">
              <a:latin typeface="Berlin Sans FB Demi" pitchFamily="34" charset="0"/>
              <a:ea typeface="Calibri" panose="020F0502020204030204" pitchFamily="34" charset="0"/>
              <a:cs typeface="Arial" panose="020B0604020202020204" pitchFamily="34" charset="0"/>
            </a:endParaRPr>
          </a:p>
        </p:txBody>
      </p:sp>
      <p:sp>
        <p:nvSpPr>
          <p:cNvPr id="6" name="Rectangle 5"/>
          <p:cNvSpPr/>
          <p:nvPr/>
        </p:nvSpPr>
        <p:spPr>
          <a:xfrm>
            <a:off x="0" y="6529485"/>
            <a:ext cx="1613078" cy="300082"/>
          </a:xfrm>
          <a:prstGeom prst="rect">
            <a:avLst/>
          </a:prstGeom>
          <a:solidFill>
            <a:schemeClr val="bg1"/>
          </a:solidFill>
          <a:ln w="38100">
            <a:solidFill>
              <a:schemeClr val="accent1"/>
            </a:solidFill>
          </a:ln>
        </p:spPr>
        <p:txBody>
          <a:bodyPr wrap="square">
            <a:spAutoFit/>
          </a:bodyPr>
          <a:lstStyle/>
          <a:p>
            <a:pPr algn="ctr"/>
            <a:r>
              <a:rPr lang="en-US" sz="1350" b="1" dirty="0">
                <a:ln w="1905"/>
                <a:effectLst>
                  <a:innerShdw blurRad="69850" dist="43180" dir="5400000">
                    <a:srgbClr val="000000">
                      <a:alpha val="65000"/>
                    </a:srgbClr>
                  </a:innerShdw>
                </a:effectLst>
                <a:hlinkClick r:id="rId6"/>
              </a:rPr>
              <a:t>www.niir.org</a:t>
            </a:r>
            <a:r>
              <a:rPr lang="en-US" sz="1350" b="1" dirty="0">
                <a:ln w="1905"/>
                <a:effectLst>
                  <a:innerShdw blurRad="69850" dist="43180" dir="5400000">
                    <a:srgbClr val="000000">
                      <a:alpha val="65000"/>
                    </a:srgbClr>
                  </a:innerShdw>
                </a:effectLst>
              </a:rPr>
              <a:t> </a:t>
            </a:r>
          </a:p>
        </p:txBody>
      </p:sp>
      <p:pic>
        <p:nvPicPr>
          <p:cNvPr id="7" name="Picture 6"/>
          <p:cNvPicPr/>
          <p:nvPr/>
        </p:nvPicPr>
        <p:blipFill>
          <a:blip r:embed="rId7"/>
          <a:srcRect l="23558" r="23558" b="17814"/>
          <a:stretch>
            <a:fillRect/>
          </a:stretch>
        </p:blipFill>
        <p:spPr bwMode="auto">
          <a:xfrm>
            <a:off x="0" y="0"/>
            <a:ext cx="1214651" cy="532263"/>
          </a:xfrm>
          <a:prstGeom prst="rect">
            <a:avLst/>
          </a:prstGeom>
          <a:noFill/>
          <a:ln w="9525">
            <a:noFill/>
            <a:miter lim="800000"/>
            <a:headEnd/>
            <a:tailEnd/>
          </a:ln>
        </p:spPr>
      </p:pic>
    </p:spTree>
    <p:extLst>
      <p:ext uri="{BB962C8B-B14F-4D97-AF65-F5344CB8AC3E}">
        <p14:creationId xmlns:p14="http://schemas.microsoft.com/office/powerpoint/2010/main" val="2130305060"/>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8" name="drumroll.wav"/>
          </p:stSnd>
        </p:sndAc>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9765243" y="6469292"/>
            <a:ext cx="2401052" cy="300082"/>
          </a:xfrm>
          <a:prstGeom prst="rect">
            <a:avLst/>
          </a:prstGeom>
          <a:solidFill>
            <a:schemeClr val="bg1"/>
          </a:solidFill>
          <a:ln w="38100">
            <a:solidFill>
              <a:schemeClr val="accent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350" b="1" dirty="0">
                <a:solidFill>
                  <a:schemeClr val="tx1"/>
                </a:solidFill>
                <a:hlinkClick r:id="rId3"/>
              </a:rPr>
              <a:t>www.entrepreneurindia.co</a:t>
            </a:r>
            <a:r>
              <a:rPr lang="en-US" sz="1350" b="1" dirty="0">
                <a:solidFill>
                  <a:schemeClr val="tx1"/>
                </a:solidFill>
              </a:rPr>
              <a:t>   </a:t>
            </a:r>
            <a:endParaRPr lang="en-US" sz="1350" dirty="0">
              <a:solidFill>
                <a:schemeClr val="tx1"/>
              </a:solidFill>
            </a:endParaRPr>
          </a:p>
        </p:txBody>
      </p:sp>
      <p:pic>
        <p:nvPicPr>
          <p:cNvPr id="6146"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4541" y="1062944"/>
            <a:ext cx="2546747" cy="344091"/>
          </a:xfrm>
          <a:prstGeom prst="rect">
            <a:avLst/>
          </a:prstGeom>
          <a:solidFill>
            <a:schemeClr val="bg1"/>
          </a:solidFill>
          <a:ln w="38100">
            <a:solidFill>
              <a:schemeClr val="accent1"/>
            </a:solidFill>
          </a:ln>
          <a:extLst/>
        </p:spPr>
      </p:pic>
      <p:pic>
        <p:nvPicPr>
          <p:cNvPr id="6147" name="Picture 3"/>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9414" r="32852"/>
          <a:stretch/>
        </p:blipFill>
        <p:spPr bwMode="auto">
          <a:xfrm>
            <a:off x="4097749" y="1972955"/>
            <a:ext cx="4478732" cy="35116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108847" y="2338569"/>
            <a:ext cx="2381165" cy="369332"/>
          </a:xfrm>
          <a:prstGeom prst="rect">
            <a:avLst/>
          </a:prstGeom>
        </p:spPr>
        <p:txBody>
          <a:bodyPr wrap="none">
            <a:spAutoFit/>
          </a:bodyPr>
          <a:lstStyle/>
          <a:p>
            <a:pPr marL="552450">
              <a:tabLst>
                <a:tab pos="1495425" algn="l"/>
              </a:tabLst>
            </a:pPr>
            <a:r>
              <a:rPr lang="en-US" dirty="0">
                <a:latin typeface="Constantia" panose="02030602050306030303" pitchFamily="18" charset="0"/>
                <a:ea typeface="Constantia" panose="02030602050306030303" pitchFamily="18" charset="0"/>
                <a:cs typeface="Arial" panose="020B0604020202020204" pitchFamily="34" charset="0"/>
              </a:rPr>
              <a:t>Online Research</a:t>
            </a:r>
            <a:endParaRPr lang="en-US" sz="900" dirty="0">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7684729" y="2773434"/>
            <a:ext cx="2120050" cy="369332"/>
          </a:xfrm>
          <a:prstGeom prst="rect">
            <a:avLst/>
          </a:prstGeom>
        </p:spPr>
        <p:txBody>
          <a:bodyPr wrap="square">
            <a:spAutoFit/>
          </a:bodyPr>
          <a:lstStyle/>
          <a:p>
            <a:r>
              <a:rPr lang="en-US" dirty="0">
                <a:latin typeface="Constantia" panose="02030602050306030303" pitchFamily="18" charset="0"/>
                <a:ea typeface="Constantia" panose="02030602050306030303" pitchFamily="18" charset="0"/>
                <a:cs typeface="Arial" panose="020B0604020202020204" pitchFamily="34" charset="0"/>
              </a:rPr>
              <a:t>Industry Journals</a:t>
            </a:r>
            <a:endParaRPr lang="en-US" dirty="0"/>
          </a:p>
        </p:txBody>
      </p:sp>
      <p:sp>
        <p:nvSpPr>
          <p:cNvPr id="6" name="Rectangle 5"/>
          <p:cNvSpPr/>
          <p:nvPr/>
        </p:nvSpPr>
        <p:spPr>
          <a:xfrm>
            <a:off x="6051585" y="2197143"/>
            <a:ext cx="1334404" cy="553998"/>
          </a:xfrm>
          <a:prstGeom prst="rect">
            <a:avLst/>
          </a:prstGeom>
        </p:spPr>
        <p:txBody>
          <a:bodyPr wrap="none">
            <a:spAutoFit/>
          </a:bodyPr>
          <a:lstStyle/>
          <a:p>
            <a:r>
              <a:rPr lang="en-US" sz="3000" baseline="-25000" dirty="0">
                <a:solidFill>
                  <a:schemeClr val="bg1"/>
                </a:solidFill>
                <a:latin typeface="Constantia" panose="02030602050306030303" pitchFamily="18" charset="0"/>
                <a:ea typeface="Constantia" panose="02030602050306030303" pitchFamily="18" charset="0"/>
                <a:cs typeface="Arial" panose="020B0604020202020204" pitchFamily="34" charset="0"/>
              </a:rPr>
              <a:t>Secondary</a:t>
            </a:r>
            <a:endParaRPr lang="en-US" sz="3000" dirty="0">
              <a:solidFill>
                <a:schemeClr val="bg1"/>
              </a:solidFill>
            </a:endParaRPr>
          </a:p>
        </p:txBody>
      </p:sp>
      <p:sp>
        <p:nvSpPr>
          <p:cNvPr id="7" name="Rectangle 6"/>
          <p:cNvSpPr/>
          <p:nvPr/>
        </p:nvSpPr>
        <p:spPr>
          <a:xfrm>
            <a:off x="6051586" y="2635724"/>
            <a:ext cx="1178977" cy="553998"/>
          </a:xfrm>
          <a:prstGeom prst="rect">
            <a:avLst/>
          </a:prstGeom>
        </p:spPr>
        <p:txBody>
          <a:bodyPr wrap="none">
            <a:spAutoFit/>
          </a:bodyPr>
          <a:lstStyle/>
          <a:p>
            <a:r>
              <a:rPr lang="en-US" sz="3000" baseline="30000" dirty="0">
                <a:solidFill>
                  <a:srgbClr val="FFFFFF"/>
                </a:solidFill>
                <a:latin typeface="Constantia" panose="02030602050306030303" pitchFamily="18" charset="0"/>
                <a:ea typeface="Constantia" panose="02030602050306030303" pitchFamily="18" charset="0"/>
                <a:cs typeface="Arial" panose="020B0604020202020204" pitchFamily="34" charset="0"/>
              </a:rPr>
              <a:t>Research</a:t>
            </a:r>
            <a:endParaRPr lang="en-US" sz="3000" dirty="0"/>
          </a:p>
        </p:txBody>
      </p:sp>
      <p:sp>
        <p:nvSpPr>
          <p:cNvPr id="8" name="Rectangle 7"/>
          <p:cNvSpPr/>
          <p:nvPr/>
        </p:nvSpPr>
        <p:spPr>
          <a:xfrm>
            <a:off x="5248432" y="3404977"/>
            <a:ext cx="1368188" cy="716030"/>
          </a:xfrm>
          <a:prstGeom prst="rect">
            <a:avLst/>
          </a:prstGeom>
        </p:spPr>
        <p:txBody>
          <a:bodyPr wrap="square">
            <a:spAutoFit/>
          </a:bodyPr>
          <a:lstStyle/>
          <a:p>
            <a:pPr marL="28575"/>
            <a:r>
              <a:rPr lang="en-US" sz="2100" dirty="0">
                <a:solidFill>
                  <a:schemeClr val="bg1"/>
                </a:solidFill>
                <a:latin typeface="Constantia" panose="02030602050306030303" pitchFamily="18" charset="0"/>
                <a:ea typeface="Constantia" panose="02030602050306030303" pitchFamily="18" charset="0"/>
                <a:cs typeface="Arial" panose="020B0604020202020204" pitchFamily="34" charset="0"/>
              </a:rPr>
              <a:t>Primary</a:t>
            </a:r>
            <a:endParaRPr lang="en-US" sz="105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a:lnSpc>
                <a:spcPct val="93000"/>
              </a:lnSpc>
            </a:pPr>
            <a:r>
              <a:rPr lang="en-US" sz="2100" dirty="0">
                <a:solidFill>
                  <a:schemeClr val="bg1"/>
                </a:solidFill>
                <a:latin typeface="Constantia" panose="02030602050306030303" pitchFamily="18" charset="0"/>
                <a:ea typeface="Constantia" panose="02030602050306030303" pitchFamily="18" charset="0"/>
                <a:cs typeface="Arial" panose="020B0604020202020204" pitchFamily="34" charset="0"/>
              </a:rPr>
              <a:t>Research</a:t>
            </a:r>
            <a:endParaRPr lang="en-US" sz="1050" dirty="0">
              <a:solidFill>
                <a:schemeClr val="bg1"/>
              </a:solidFill>
              <a:latin typeface="Calibri" panose="020F0502020204030204" pitchFamily="34" charset="0"/>
              <a:ea typeface="Calibri" panose="020F0502020204030204" pitchFamily="34" charset="0"/>
              <a:cs typeface="Arial" panose="020B0604020202020204" pitchFamily="34" charset="0"/>
            </a:endParaRPr>
          </a:p>
        </p:txBody>
      </p:sp>
      <p:sp>
        <p:nvSpPr>
          <p:cNvPr id="9" name="Rectangle 8"/>
          <p:cNvSpPr/>
          <p:nvPr/>
        </p:nvSpPr>
        <p:spPr>
          <a:xfrm>
            <a:off x="5653604" y="4243004"/>
            <a:ext cx="4572000" cy="1267911"/>
          </a:xfrm>
          <a:prstGeom prst="rect">
            <a:avLst/>
          </a:prstGeom>
        </p:spPr>
        <p:txBody>
          <a:bodyPr>
            <a:spAutoFit/>
          </a:bodyPr>
          <a:lstStyle/>
          <a:p>
            <a:pPr marL="1504950"/>
            <a:r>
              <a:rPr lang="en-US" dirty="0">
                <a:latin typeface="Constantia" panose="02030602050306030303" pitchFamily="18" charset="0"/>
                <a:ea typeface="Constantia" panose="02030602050306030303" pitchFamily="18" charset="0"/>
                <a:cs typeface="Arial" panose="020B0604020202020204" pitchFamily="34" charset="0"/>
              </a:rPr>
              <a:t>		Industry Experts</a:t>
            </a:r>
            <a:endParaRPr lang="en-US" sz="900" dirty="0">
              <a:latin typeface="Calibri" panose="020F0502020204030204" pitchFamily="34" charset="0"/>
              <a:ea typeface="Calibri" panose="020F0502020204030204" pitchFamily="34" charset="0"/>
              <a:cs typeface="Arial" panose="020B0604020202020204" pitchFamily="34" charset="0"/>
            </a:endParaRPr>
          </a:p>
          <a:p>
            <a:pPr>
              <a:lnSpc>
                <a:spcPts val="360"/>
              </a:lnSpc>
            </a:pPr>
            <a:r>
              <a:rPr lang="en-US" sz="900" dirty="0">
                <a:latin typeface="Times New Roman" panose="02020603050405020304" pitchFamily="18" charset="0"/>
                <a:ea typeface="Times New Roman" panose="02020603050405020304" pitchFamily="18" charset="0"/>
                <a:cs typeface="Arial" panose="020B0604020202020204" pitchFamily="34" charset="0"/>
              </a:rPr>
              <a:t> </a:t>
            </a:r>
            <a:endParaRPr lang="en-US" sz="900" dirty="0">
              <a:latin typeface="Calibri" panose="020F0502020204030204" pitchFamily="34" charset="0"/>
              <a:ea typeface="Calibri" panose="020F0502020204030204" pitchFamily="34" charset="0"/>
              <a:cs typeface="Arial" panose="020B0604020202020204" pitchFamily="34" charset="0"/>
            </a:endParaRPr>
          </a:p>
          <a:p>
            <a:pPr marL="609600">
              <a:tabLst>
                <a:tab pos="1495425" algn="l"/>
              </a:tabLst>
            </a:pPr>
            <a:r>
              <a:rPr lang="en-US" dirty="0">
                <a:latin typeface="Constantia" panose="02030602050306030303" pitchFamily="18" charset="0"/>
                <a:ea typeface="Constantia" panose="02030602050306030303" pitchFamily="18" charset="0"/>
                <a:cs typeface="Arial" panose="020B0604020202020204" pitchFamily="34" charset="0"/>
              </a:rPr>
              <a:t>Industry</a:t>
            </a:r>
            <a:r>
              <a:rPr lang="en-US" sz="900" dirty="0">
                <a:latin typeface="Times New Roman" panose="02020603050405020304" pitchFamily="18" charset="0"/>
                <a:ea typeface="Times New Roman" panose="02020603050405020304" pitchFamily="18" charset="0"/>
                <a:cs typeface="Arial" panose="020B0604020202020204" pitchFamily="34" charset="0"/>
              </a:rPr>
              <a:t>			</a:t>
            </a:r>
            <a:r>
              <a:rPr lang="en-US" dirty="0">
                <a:latin typeface="Constantia" panose="02030602050306030303" pitchFamily="18" charset="0"/>
                <a:ea typeface="Constantia" panose="02030602050306030303" pitchFamily="18" charset="0"/>
                <a:cs typeface="Arial" panose="020B0604020202020204" pitchFamily="34" charset="0"/>
              </a:rPr>
              <a:t>Industry</a:t>
            </a:r>
            <a:endParaRPr lang="en-US" sz="900" dirty="0">
              <a:latin typeface="Calibri" panose="020F0502020204030204" pitchFamily="34" charset="0"/>
              <a:ea typeface="Calibri" panose="020F0502020204030204" pitchFamily="34" charset="0"/>
              <a:cs typeface="Arial" panose="020B0604020202020204" pitchFamily="34" charset="0"/>
            </a:endParaRPr>
          </a:p>
          <a:p>
            <a:pPr marL="638175">
              <a:lnSpc>
                <a:spcPct val="92000"/>
              </a:lnSpc>
              <a:tabLst>
                <a:tab pos="1495425" algn="l"/>
              </a:tabLst>
            </a:pPr>
            <a:r>
              <a:rPr lang="en-US" dirty="0">
                <a:latin typeface="Constantia" panose="02030602050306030303" pitchFamily="18" charset="0"/>
                <a:ea typeface="Constantia" panose="02030602050306030303" pitchFamily="18" charset="0"/>
                <a:cs typeface="Arial" panose="020B0604020202020204" pitchFamily="34" charset="0"/>
              </a:rPr>
              <a:t>Sources</a:t>
            </a:r>
            <a:r>
              <a:rPr lang="en-US" sz="900" dirty="0">
                <a:latin typeface="Times New Roman" panose="02020603050405020304" pitchFamily="18" charset="0"/>
                <a:ea typeface="Times New Roman" panose="02020603050405020304" pitchFamily="18" charset="0"/>
                <a:cs typeface="Arial" panose="020B0604020202020204" pitchFamily="34" charset="0"/>
              </a:rPr>
              <a:t>			</a:t>
            </a:r>
            <a:r>
              <a:rPr lang="en-US" dirty="0">
                <a:latin typeface="Constantia" panose="02030602050306030303" pitchFamily="18" charset="0"/>
                <a:ea typeface="Constantia" panose="02030602050306030303" pitchFamily="18" charset="0"/>
                <a:cs typeface="Arial" panose="020B0604020202020204" pitchFamily="34" charset="0"/>
              </a:rPr>
              <a:t>Associations</a:t>
            </a:r>
            <a:endParaRPr lang="en-US" sz="900" dirty="0">
              <a:latin typeface="Calibri" panose="020F0502020204030204" pitchFamily="34" charset="0"/>
              <a:ea typeface="Calibri" panose="020F0502020204030204" pitchFamily="34" charset="0"/>
              <a:cs typeface="Arial" panose="020B0604020202020204" pitchFamily="34" charset="0"/>
            </a:endParaRPr>
          </a:p>
          <a:p>
            <a:pPr>
              <a:lnSpc>
                <a:spcPts val="326"/>
              </a:lnSpc>
            </a:pPr>
            <a:r>
              <a:rPr lang="en-US" sz="900" dirty="0">
                <a:latin typeface="Times New Roman" panose="02020603050405020304" pitchFamily="18" charset="0"/>
                <a:ea typeface="Times New Roman" panose="02020603050405020304" pitchFamily="18" charset="0"/>
                <a:cs typeface="Arial" panose="020B0604020202020204" pitchFamily="34" charset="0"/>
              </a:rPr>
              <a:t> </a:t>
            </a:r>
            <a:endParaRPr lang="en-US" sz="900" dirty="0">
              <a:latin typeface="Calibri" panose="020F0502020204030204" pitchFamily="34" charset="0"/>
              <a:ea typeface="Calibri" panose="020F0502020204030204" pitchFamily="34" charset="0"/>
              <a:cs typeface="Arial" panose="020B0604020202020204" pitchFamily="34" charset="0"/>
            </a:endParaRPr>
          </a:p>
          <a:p>
            <a:pPr marL="1504950"/>
            <a:r>
              <a:rPr lang="en-US" dirty="0">
                <a:latin typeface="Constantia" panose="02030602050306030303" pitchFamily="18" charset="0"/>
                <a:ea typeface="Constantia" panose="02030602050306030303" pitchFamily="18" charset="0"/>
                <a:cs typeface="Arial" panose="020B0604020202020204" pitchFamily="34" charset="0"/>
              </a:rPr>
              <a:t>		Companies</a:t>
            </a:r>
            <a:endParaRPr lang="en-US" sz="900" dirty="0">
              <a:latin typeface="Calibri" panose="020F0502020204030204" pitchFamily="34" charset="0"/>
              <a:ea typeface="Calibri" panose="020F0502020204030204" pitchFamily="34" charset="0"/>
              <a:cs typeface="Arial" panose="020B0604020202020204" pitchFamily="34" charset="0"/>
            </a:endParaRPr>
          </a:p>
        </p:txBody>
      </p:sp>
      <p:sp>
        <p:nvSpPr>
          <p:cNvPr id="10" name="Rectangle 9"/>
          <p:cNvSpPr/>
          <p:nvPr/>
        </p:nvSpPr>
        <p:spPr>
          <a:xfrm>
            <a:off x="1982596" y="3171263"/>
            <a:ext cx="3011765" cy="1267911"/>
          </a:xfrm>
          <a:prstGeom prst="rect">
            <a:avLst/>
          </a:prstGeom>
        </p:spPr>
        <p:txBody>
          <a:bodyPr wrap="square">
            <a:spAutoFit/>
          </a:bodyPr>
          <a:lstStyle/>
          <a:p>
            <a:pPr marL="1800225"/>
            <a:r>
              <a:rPr lang="en-US" dirty="0">
                <a:latin typeface="Constantia" panose="02030602050306030303" pitchFamily="18" charset="0"/>
                <a:ea typeface="Constantia" panose="02030602050306030303" pitchFamily="18" charset="0"/>
                <a:cs typeface="Arial" panose="020B0604020202020204" pitchFamily="34" charset="0"/>
              </a:rPr>
              <a:t>Surveys</a:t>
            </a:r>
            <a:endParaRPr lang="en-US" sz="900" dirty="0">
              <a:latin typeface="Calibri" panose="020F0502020204030204" pitchFamily="34" charset="0"/>
              <a:ea typeface="Calibri" panose="020F0502020204030204" pitchFamily="34" charset="0"/>
              <a:cs typeface="Arial" panose="020B0604020202020204" pitchFamily="34" charset="0"/>
            </a:endParaRPr>
          </a:p>
          <a:p>
            <a:pPr>
              <a:lnSpc>
                <a:spcPts val="360"/>
              </a:lnSpc>
            </a:pPr>
            <a:r>
              <a:rPr lang="en-US" sz="900" dirty="0">
                <a:latin typeface="Times New Roman" panose="02020603050405020304" pitchFamily="18" charset="0"/>
                <a:ea typeface="Times New Roman" panose="02020603050405020304" pitchFamily="18" charset="0"/>
                <a:cs typeface="Arial" panose="020B0604020202020204" pitchFamily="34" charset="0"/>
              </a:rPr>
              <a:t> </a:t>
            </a:r>
            <a:endParaRPr lang="en-US" sz="900" dirty="0">
              <a:latin typeface="Calibri" panose="020F0502020204030204" pitchFamily="34" charset="0"/>
              <a:ea typeface="Calibri" panose="020F0502020204030204" pitchFamily="34" charset="0"/>
              <a:cs typeface="Arial" panose="020B0604020202020204" pitchFamily="34" charset="0"/>
            </a:endParaRPr>
          </a:p>
          <a:p>
            <a:pPr marL="1495425"/>
            <a:r>
              <a:rPr lang="en-US" dirty="0">
                <a:latin typeface="Constantia" panose="02030602050306030303" pitchFamily="18" charset="0"/>
                <a:ea typeface="Constantia" panose="02030602050306030303" pitchFamily="18" charset="0"/>
                <a:cs typeface="Arial" panose="020B0604020202020204" pitchFamily="34" charset="0"/>
              </a:rPr>
              <a:t>One-on-one</a:t>
            </a:r>
            <a:endParaRPr lang="en-US" sz="900" dirty="0">
              <a:latin typeface="Calibri" panose="020F0502020204030204" pitchFamily="34" charset="0"/>
              <a:ea typeface="Calibri" panose="020F0502020204030204" pitchFamily="34" charset="0"/>
              <a:cs typeface="Arial" panose="020B0604020202020204" pitchFamily="34" charset="0"/>
            </a:endParaRPr>
          </a:p>
          <a:p>
            <a:pPr marL="1504950">
              <a:lnSpc>
                <a:spcPct val="92000"/>
              </a:lnSpc>
            </a:pPr>
            <a:r>
              <a:rPr lang="en-US" dirty="0">
                <a:latin typeface="Constantia" panose="02030602050306030303" pitchFamily="18" charset="0"/>
                <a:ea typeface="Constantia" panose="02030602050306030303" pitchFamily="18" charset="0"/>
                <a:cs typeface="Arial" panose="020B0604020202020204" pitchFamily="34" charset="0"/>
              </a:rPr>
              <a:t>Interactions</a:t>
            </a:r>
            <a:endParaRPr lang="en-US" sz="900" dirty="0">
              <a:latin typeface="Calibri" panose="020F0502020204030204" pitchFamily="34" charset="0"/>
              <a:ea typeface="Calibri" panose="020F0502020204030204" pitchFamily="34" charset="0"/>
              <a:cs typeface="Arial" panose="020B0604020202020204" pitchFamily="34" charset="0"/>
            </a:endParaRPr>
          </a:p>
          <a:p>
            <a:pPr>
              <a:lnSpc>
                <a:spcPts val="326"/>
              </a:lnSpc>
            </a:pPr>
            <a:r>
              <a:rPr lang="en-US" sz="900" dirty="0">
                <a:latin typeface="Times New Roman" panose="02020603050405020304" pitchFamily="18" charset="0"/>
                <a:ea typeface="Times New Roman" panose="02020603050405020304" pitchFamily="18" charset="0"/>
                <a:cs typeface="Arial" panose="020B0604020202020204" pitchFamily="34" charset="0"/>
              </a:rPr>
              <a:t> </a:t>
            </a:r>
            <a:endParaRPr lang="en-US" sz="900" dirty="0">
              <a:latin typeface="Calibri" panose="020F0502020204030204" pitchFamily="34" charset="0"/>
              <a:ea typeface="Calibri" panose="020F0502020204030204" pitchFamily="34" charset="0"/>
              <a:cs typeface="Arial" panose="020B0604020202020204" pitchFamily="34" charset="0"/>
            </a:endParaRPr>
          </a:p>
          <a:p>
            <a:pPr marL="1628775"/>
            <a:r>
              <a:rPr lang="en-US" dirty="0">
                <a:latin typeface="Constantia" panose="02030602050306030303" pitchFamily="18" charset="0"/>
                <a:ea typeface="Constantia" panose="02030602050306030303" pitchFamily="18" charset="0"/>
                <a:cs typeface="Arial" panose="020B0604020202020204" pitchFamily="34" charset="0"/>
              </a:rPr>
              <a:t>Databases</a:t>
            </a:r>
            <a:endParaRPr lang="en-US" sz="900" dirty="0">
              <a:latin typeface="Calibri" panose="020F0502020204030204" pitchFamily="34" charset="0"/>
              <a:ea typeface="Calibri" panose="020F0502020204030204" pitchFamily="34" charset="0"/>
              <a:cs typeface="Arial" panose="020B0604020202020204" pitchFamily="34" charset="0"/>
            </a:endParaRPr>
          </a:p>
        </p:txBody>
      </p:sp>
      <p:sp>
        <p:nvSpPr>
          <p:cNvPr id="13" name="Rectangle 12"/>
          <p:cNvSpPr/>
          <p:nvPr/>
        </p:nvSpPr>
        <p:spPr>
          <a:xfrm>
            <a:off x="46434" y="6557918"/>
            <a:ext cx="1613078" cy="300082"/>
          </a:xfrm>
          <a:prstGeom prst="rect">
            <a:avLst/>
          </a:prstGeom>
          <a:solidFill>
            <a:schemeClr val="bg1"/>
          </a:solidFill>
          <a:ln w="38100">
            <a:solidFill>
              <a:schemeClr val="accent1"/>
            </a:solidFill>
          </a:ln>
        </p:spPr>
        <p:txBody>
          <a:bodyPr wrap="square">
            <a:spAutoFit/>
          </a:bodyPr>
          <a:lstStyle/>
          <a:p>
            <a:pPr algn="ctr"/>
            <a:r>
              <a:rPr lang="en-US" sz="1350" b="1" dirty="0">
                <a:ln w="1905"/>
                <a:effectLst>
                  <a:innerShdw blurRad="69850" dist="43180" dir="5400000">
                    <a:srgbClr val="000000">
                      <a:alpha val="65000"/>
                    </a:srgbClr>
                  </a:innerShdw>
                </a:effectLst>
                <a:hlinkClick r:id="rId6"/>
              </a:rPr>
              <a:t>www.niir.org</a:t>
            </a:r>
            <a:r>
              <a:rPr lang="en-US" sz="1350" b="1" dirty="0">
                <a:ln w="1905"/>
                <a:effectLst>
                  <a:innerShdw blurRad="69850" dist="43180" dir="5400000">
                    <a:srgbClr val="000000">
                      <a:alpha val="65000"/>
                    </a:srgbClr>
                  </a:innerShdw>
                </a:effectLst>
              </a:rPr>
              <a:t> </a:t>
            </a:r>
          </a:p>
        </p:txBody>
      </p:sp>
      <p:pic>
        <p:nvPicPr>
          <p:cNvPr id="14" name="Picture 13"/>
          <p:cNvPicPr/>
          <p:nvPr/>
        </p:nvPicPr>
        <p:blipFill>
          <a:blip r:embed="rId7"/>
          <a:srcRect l="23558" r="23558" b="17814"/>
          <a:stretch>
            <a:fillRect/>
          </a:stretch>
        </p:blipFill>
        <p:spPr bwMode="auto">
          <a:xfrm>
            <a:off x="0" y="0"/>
            <a:ext cx="1214651" cy="532263"/>
          </a:xfrm>
          <a:prstGeom prst="rect">
            <a:avLst/>
          </a:prstGeom>
          <a:noFill/>
          <a:ln w="9525">
            <a:noFill/>
            <a:miter lim="800000"/>
            <a:headEnd/>
            <a:tailEnd/>
          </a:ln>
        </p:spPr>
      </p:pic>
    </p:spTree>
    <p:extLst>
      <p:ext uri="{BB962C8B-B14F-4D97-AF65-F5344CB8AC3E}">
        <p14:creationId xmlns:p14="http://schemas.microsoft.com/office/powerpoint/2010/main" val="1722611199"/>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8" name="drumroll.wav"/>
          </p:stSnd>
        </p:sndAc>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9790948" y="6551094"/>
            <a:ext cx="2401052" cy="300082"/>
          </a:xfrm>
          <a:prstGeom prst="rect">
            <a:avLst/>
          </a:prstGeom>
          <a:solidFill>
            <a:schemeClr val="bg1"/>
          </a:solidFill>
          <a:ln w="38100">
            <a:solidFill>
              <a:schemeClr val="accent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350" b="1" dirty="0">
                <a:solidFill>
                  <a:schemeClr val="tx1"/>
                </a:solidFill>
                <a:hlinkClick r:id="rId3"/>
              </a:rPr>
              <a:t>www.entrepreneurindia.co</a:t>
            </a:r>
            <a:r>
              <a:rPr lang="en-US" sz="1350" b="1" dirty="0">
                <a:solidFill>
                  <a:schemeClr val="tx1"/>
                </a:solidFill>
              </a:rPr>
              <a:t>   </a:t>
            </a:r>
            <a:endParaRPr lang="en-US" sz="1350" dirty="0">
              <a:solidFill>
                <a:schemeClr val="tx1"/>
              </a:solidFill>
            </a:endParaRPr>
          </a:p>
        </p:txBody>
      </p:sp>
      <p:pic>
        <p:nvPicPr>
          <p:cNvPr id="12303" name="Picture 1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9148" y="880333"/>
            <a:ext cx="686276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14613" y="959608"/>
            <a:ext cx="6858000" cy="772716"/>
          </a:xfrm>
          <a:prstGeom prst="rect">
            <a:avLst/>
          </a:prstGeom>
          <a:noFill/>
          <a:extLst>
            <a:ext uri="{909E8E84-426E-40DD-AFC4-6F175D3DCCD1}">
              <a14:hiddenFill xmlns:a14="http://schemas.microsoft.com/office/drawing/2010/main">
                <a:solidFill>
                  <a:srgbClr val="FFFFFF"/>
                </a:solidFill>
              </a14:hiddenFill>
            </a:ext>
          </a:extLst>
        </p:spPr>
      </p:pic>
      <p:pic>
        <p:nvPicPr>
          <p:cNvPr id="12301" name="Picture 1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14613" y="959608"/>
            <a:ext cx="6858000" cy="772716"/>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2645" y="959609"/>
            <a:ext cx="3559969" cy="451247"/>
          </a:xfrm>
          <a:prstGeom prst="rect">
            <a:avLst/>
          </a:prstGeom>
          <a:noFill/>
          <a:extLst>
            <a:ext uri="{909E8E84-426E-40DD-AFC4-6F175D3DCCD1}">
              <a14:hiddenFill xmlns:a14="http://schemas.microsoft.com/office/drawing/2010/main">
                <a:solidFill>
                  <a:srgbClr val="FFFFFF"/>
                </a:solidFill>
              </a14:hiddenFill>
            </a:ext>
          </a:extLst>
        </p:spPr>
      </p:pic>
      <p:pic>
        <p:nvPicPr>
          <p:cNvPr id="12299" name="Picture 11"/>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2645" y="959609"/>
            <a:ext cx="3559969" cy="45124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8113" y="443999"/>
            <a:ext cx="3515916" cy="402431"/>
          </a:xfrm>
          <a:prstGeom prst="rect">
            <a:avLst/>
          </a:prstGeom>
          <a:solidFill>
            <a:schemeClr val="bg1"/>
          </a:solidFill>
          <a:ln w="38100">
            <a:solidFill>
              <a:schemeClr val="accent1"/>
            </a:solidFill>
          </a:ln>
          <a:extLst/>
        </p:spPr>
      </p:pic>
      <p:pic>
        <p:nvPicPr>
          <p:cNvPr id="12293" name="Picture 5"/>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25048" t="18589" r="17086" b="-1"/>
          <a:stretch/>
        </p:blipFill>
        <p:spPr bwMode="auto">
          <a:xfrm>
            <a:off x="3908947" y="1732325"/>
            <a:ext cx="5563667" cy="38538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6"/>
          <p:cNvSpPr>
            <a:spLocks noChangeArrowheads="1"/>
          </p:cNvSpPr>
          <p:nvPr/>
        </p:nvSpPr>
        <p:spPr bwMode="auto">
          <a:xfrm>
            <a:off x="2271713" y="-55049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8" name="Rectangle 17"/>
          <p:cNvSpPr>
            <a:spLocks noChangeArrowheads="1"/>
          </p:cNvSpPr>
          <p:nvPr/>
        </p:nvSpPr>
        <p:spPr bwMode="auto">
          <a:xfrm>
            <a:off x="2271713" y="-37904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10" name="Rectangle 9"/>
          <p:cNvSpPr/>
          <p:nvPr/>
        </p:nvSpPr>
        <p:spPr>
          <a:xfrm>
            <a:off x="5912644" y="1955831"/>
            <a:ext cx="1273862" cy="836191"/>
          </a:xfrm>
          <a:prstGeom prst="rect">
            <a:avLst/>
          </a:prstGeom>
        </p:spPr>
        <p:txBody>
          <a:bodyPr wrap="square">
            <a:spAutoFit/>
          </a:bodyPr>
          <a:lstStyle/>
          <a:p>
            <a:pPr algn="ctr">
              <a:lnSpc>
                <a:spcPct val="107000"/>
              </a:lnSpc>
              <a:spcAft>
                <a:spcPts val="600"/>
              </a:spcAft>
            </a:pPr>
            <a:r>
              <a:rPr lang="en-US" sz="1350">
                <a:solidFill>
                  <a:schemeClr val="bg1"/>
                </a:solidFill>
                <a:latin typeface="Calibri" panose="020F0502020204030204" pitchFamily="34" charset="0"/>
                <a:ea typeface="Calibri" panose="020F0502020204030204" pitchFamily="34" charset="0"/>
                <a:cs typeface="Times New Roman" panose="02020603050405020304" pitchFamily="18" charset="0"/>
              </a:rPr>
              <a:t>Present Status</a:t>
            </a:r>
          </a:p>
          <a:p>
            <a:pPr algn="ctr">
              <a:lnSpc>
                <a:spcPct val="107000"/>
              </a:lnSpc>
              <a:spcAft>
                <a:spcPts val="600"/>
              </a:spcAft>
            </a:pPr>
            <a:r>
              <a:rPr lang="en-US" sz="1350">
                <a:solidFill>
                  <a:schemeClr val="bg1"/>
                </a:solidFill>
                <a:latin typeface="Calibri" panose="020F0502020204030204" pitchFamily="34" charset="0"/>
                <a:ea typeface="Calibri" panose="020F0502020204030204" pitchFamily="34" charset="0"/>
                <a:cs typeface="Times New Roman" panose="02020603050405020304" pitchFamily="18" charset="0"/>
              </a:rPr>
              <a:t>(Indian &amp; Global)</a:t>
            </a:r>
            <a:endParaRPr lang="en-US" sz="135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7500008" y="2782253"/>
            <a:ext cx="1581972" cy="314638"/>
          </a:xfrm>
          <a:prstGeom prst="rect">
            <a:avLst/>
          </a:prstGeom>
        </p:spPr>
        <p:txBody>
          <a:bodyPr wrap="none">
            <a:spAutoFit/>
          </a:bodyPr>
          <a:lstStyle/>
          <a:p>
            <a:pPr>
              <a:lnSpc>
                <a:spcPct val="107000"/>
              </a:lnSpc>
              <a:spcAft>
                <a:spcPts val="600"/>
              </a:spcAft>
            </a:pPr>
            <a:r>
              <a:rPr lang="en-US" sz="1350" dirty="0">
                <a:solidFill>
                  <a:schemeClr val="bg1"/>
                </a:solidFill>
                <a:latin typeface="Calibri" panose="020F0502020204030204" pitchFamily="34" charset="0"/>
                <a:ea typeface="Calibri" panose="020F0502020204030204" pitchFamily="34" charset="0"/>
                <a:cs typeface="Times New Roman" panose="02020603050405020304" pitchFamily="18" charset="0"/>
              </a:rPr>
              <a:t>Macro Environment</a:t>
            </a:r>
          </a:p>
        </p:txBody>
      </p:sp>
      <p:sp>
        <p:nvSpPr>
          <p:cNvPr id="12" name="Rectangle 11"/>
          <p:cNvSpPr/>
          <p:nvPr/>
        </p:nvSpPr>
        <p:spPr>
          <a:xfrm>
            <a:off x="5823440" y="3482990"/>
            <a:ext cx="1500091" cy="388696"/>
          </a:xfrm>
          <a:prstGeom prst="rect">
            <a:avLst/>
          </a:prstGeom>
        </p:spPr>
        <p:txBody>
          <a:bodyPr wrap="none">
            <a:spAutoFit/>
          </a:bodyPr>
          <a:lstStyle/>
          <a:p>
            <a:pPr>
              <a:lnSpc>
                <a:spcPct val="107000"/>
              </a:lnSpc>
              <a:spcAft>
                <a:spcPts val="600"/>
              </a:spcAft>
            </a:pP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Indian Market</a:t>
            </a:r>
          </a:p>
        </p:txBody>
      </p:sp>
      <p:sp>
        <p:nvSpPr>
          <p:cNvPr id="13" name="Rectangle 12"/>
          <p:cNvSpPr/>
          <p:nvPr/>
        </p:nvSpPr>
        <p:spPr>
          <a:xfrm>
            <a:off x="4083344" y="2784823"/>
            <a:ext cx="1645002" cy="613886"/>
          </a:xfrm>
          <a:prstGeom prst="rect">
            <a:avLst/>
          </a:prstGeom>
        </p:spPr>
        <p:txBody>
          <a:bodyPr wrap="none">
            <a:spAutoFit/>
          </a:bodyPr>
          <a:lstStyle/>
          <a:p>
            <a:pPr algn="ctr">
              <a:lnSpc>
                <a:spcPct val="107000"/>
              </a:lnSpc>
              <a:spcAft>
                <a:spcPts val="600"/>
              </a:spcAft>
            </a:pPr>
            <a:r>
              <a:rPr lang="en-US" sz="1350" dirty="0">
                <a:solidFill>
                  <a:schemeClr val="bg1"/>
                </a:solidFill>
                <a:latin typeface="Calibri" panose="020F0502020204030204" pitchFamily="34" charset="0"/>
                <a:ea typeface="Calibri" panose="020F0502020204030204" pitchFamily="34" charset="0"/>
                <a:cs typeface="Times New Roman" panose="02020603050405020304" pitchFamily="18" charset="0"/>
              </a:rPr>
              <a:t>Outlook &amp; Forecasts </a:t>
            </a:r>
          </a:p>
          <a:p>
            <a:pPr algn="ctr">
              <a:lnSpc>
                <a:spcPct val="107000"/>
              </a:lnSpc>
              <a:spcAft>
                <a:spcPts val="600"/>
              </a:spcAft>
            </a:pPr>
            <a:r>
              <a:rPr lang="en-US" sz="1350" dirty="0">
                <a:solidFill>
                  <a:schemeClr val="bg1"/>
                </a:solidFill>
                <a:latin typeface="Calibri" panose="020F0502020204030204" pitchFamily="34" charset="0"/>
                <a:ea typeface="Calibri" panose="020F0502020204030204" pitchFamily="34" charset="0"/>
                <a:cs typeface="Times New Roman" panose="02020603050405020304" pitchFamily="18" charset="0"/>
              </a:rPr>
              <a:t>(5Years)</a:t>
            </a:r>
          </a:p>
        </p:txBody>
      </p:sp>
      <p:sp>
        <p:nvSpPr>
          <p:cNvPr id="14" name="Rectangle 13"/>
          <p:cNvSpPr/>
          <p:nvPr/>
        </p:nvSpPr>
        <p:spPr>
          <a:xfrm>
            <a:off x="4207668" y="4184407"/>
            <a:ext cx="1646605" cy="314638"/>
          </a:xfrm>
          <a:prstGeom prst="rect">
            <a:avLst/>
          </a:prstGeom>
        </p:spPr>
        <p:txBody>
          <a:bodyPr wrap="none">
            <a:spAutoFit/>
          </a:bodyPr>
          <a:lstStyle/>
          <a:p>
            <a:pPr>
              <a:lnSpc>
                <a:spcPct val="107000"/>
              </a:lnSpc>
              <a:spcAft>
                <a:spcPts val="600"/>
              </a:spcAft>
            </a:pPr>
            <a:r>
              <a:rPr lang="en-US" sz="1350" dirty="0">
                <a:solidFill>
                  <a:schemeClr val="bg1"/>
                </a:solidFill>
                <a:latin typeface="Calibri" panose="020F0502020204030204" pitchFamily="34" charset="0"/>
                <a:ea typeface="Calibri" panose="020F0502020204030204" pitchFamily="34" charset="0"/>
                <a:cs typeface="Times New Roman" panose="02020603050405020304" pitchFamily="18" charset="0"/>
              </a:rPr>
              <a:t>Demand Assessment</a:t>
            </a:r>
          </a:p>
        </p:txBody>
      </p:sp>
      <p:sp>
        <p:nvSpPr>
          <p:cNvPr id="15" name="Rectangle 14"/>
          <p:cNvSpPr/>
          <p:nvPr/>
        </p:nvSpPr>
        <p:spPr>
          <a:xfrm>
            <a:off x="5887749" y="4837852"/>
            <a:ext cx="1313116" cy="613886"/>
          </a:xfrm>
          <a:prstGeom prst="rect">
            <a:avLst/>
          </a:prstGeom>
        </p:spPr>
        <p:txBody>
          <a:bodyPr wrap="none">
            <a:spAutoFit/>
          </a:bodyPr>
          <a:lstStyle/>
          <a:p>
            <a:pPr algn="ctr">
              <a:lnSpc>
                <a:spcPct val="107000"/>
              </a:lnSpc>
              <a:spcAft>
                <a:spcPts val="600"/>
              </a:spcAft>
            </a:pPr>
            <a:r>
              <a:rPr lang="en-US" sz="1350" dirty="0">
                <a:solidFill>
                  <a:schemeClr val="bg1"/>
                </a:solidFill>
                <a:latin typeface="Calibri" panose="020F0502020204030204" pitchFamily="34" charset="0"/>
                <a:ea typeface="Calibri" panose="020F0502020204030204" pitchFamily="34" charset="0"/>
                <a:cs typeface="Times New Roman" panose="02020603050405020304" pitchFamily="18" charset="0"/>
              </a:rPr>
              <a:t>SWOT &amp; Porters</a:t>
            </a:r>
          </a:p>
          <a:p>
            <a:pPr algn="ctr">
              <a:lnSpc>
                <a:spcPct val="107000"/>
              </a:lnSpc>
              <a:spcAft>
                <a:spcPts val="600"/>
              </a:spcAft>
            </a:pPr>
            <a:r>
              <a:rPr lang="en-US" sz="1350" dirty="0">
                <a:solidFill>
                  <a:schemeClr val="bg1"/>
                </a:solidFill>
                <a:latin typeface="Calibri" panose="020F0502020204030204" pitchFamily="34" charset="0"/>
                <a:ea typeface="Calibri" panose="020F0502020204030204" pitchFamily="34" charset="0"/>
                <a:cs typeface="Times New Roman" panose="02020603050405020304" pitchFamily="18" charset="0"/>
              </a:rPr>
              <a:t> Analysis</a:t>
            </a:r>
          </a:p>
        </p:txBody>
      </p:sp>
      <p:sp>
        <p:nvSpPr>
          <p:cNvPr id="18" name="Rectangle 17"/>
          <p:cNvSpPr/>
          <p:nvPr/>
        </p:nvSpPr>
        <p:spPr>
          <a:xfrm>
            <a:off x="7640280" y="4123704"/>
            <a:ext cx="1320811" cy="613886"/>
          </a:xfrm>
          <a:prstGeom prst="rect">
            <a:avLst/>
          </a:prstGeom>
        </p:spPr>
        <p:txBody>
          <a:bodyPr wrap="none">
            <a:spAutoFit/>
          </a:bodyPr>
          <a:lstStyle/>
          <a:p>
            <a:pPr algn="ctr">
              <a:lnSpc>
                <a:spcPct val="107000"/>
              </a:lnSpc>
              <a:spcAft>
                <a:spcPts val="600"/>
              </a:spcAft>
            </a:pPr>
            <a:r>
              <a:rPr lang="en-US" sz="1350" dirty="0">
                <a:solidFill>
                  <a:schemeClr val="bg1"/>
                </a:solidFill>
                <a:latin typeface="Calibri" panose="020F0502020204030204" pitchFamily="34" charset="0"/>
                <a:ea typeface="Calibri" panose="020F0502020204030204" pitchFamily="34" charset="0"/>
                <a:cs typeface="Times New Roman" panose="02020603050405020304" pitchFamily="18" charset="0"/>
              </a:rPr>
              <a:t>Internal Market </a:t>
            </a:r>
          </a:p>
          <a:p>
            <a:pPr algn="ctr">
              <a:lnSpc>
                <a:spcPct val="107000"/>
              </a:lnSpc>
              <a:spcAft>
                <a:spcPts val="600"/>
              </a:spcAft>
            </a:pPr>
            <a:r>
              <a:rPr lang="en-US" sz="1350" dirty="0">
                <a:solidFill>
                  <a:schemeClr val="bg1"/>
                </a:solidFill>
                <a:latin typeface="Calibri" panose="020F0502020204030204" pitchFamily="34" charset="0"/>
                <a:ea typeface="Calibri" panose="020F0502020204030204" pitchFamily="34" charset="0"/>
                <a:cs typeface="Times New Roman" panose="02020603050405020304" pitchFamily="18" charset="0"/>
              </a:rPr>
              <a:t>Analysis</a:t>
            </a:r>
          </a:p>
        </p:txBody>
      </p:sp>
      <p:sp>
        <p:nvSpPr>
          <p:cNvPr id="20" name="Rectangle 19"/>
          <p:cNvSpPr/>
          <p:nvPr/>
        </p:nvSpPr>
        <p:spPr>
          <a:xfrm>
            <a:off x="0" y="6551094"/>
            <a:ext cx="1613078" cy="300082"/>
          </a:xfrm>
          <a:prstGeom prst="rect">
            <a:avLst/>
          </a:prstGeom>
          <a:solidFill>
            <a:schemeClr val="bg1"/>
          </a:solidFill>
          <a:ln w="38100">
            <a:solidFill>
              <a:schemeClr val="accent1"/>
            </a:solidFill>
          </a:ln>
        </p:spPr>
        <p:txBody>
          <a:bodyPr wrap="square">
            <a:spAutoFit/>
          </a:bodyPr>
          <a:lstStyle/>
          <a:p>
            <a:pPr algn="ctr"/>
            <a:r>
              <a:rPr lang="en-US" sz="1350" b="1" dirty="0">
                <a:ln w="1905"/>
                <a:effectLst>
                  <a:innerShdw blurRad="69850" dist="43180" dir="5400000">
                    <a:srgbClr val="000000">
                      <a:alpha val="65000"/>
                    </a:srgbClr>
                  </a:innerShdw>
                </a:effectLst>
                <a:hlinkClick r:id="rId11"/>
              </a:rPr>
              <a:t>www.niir.org</a:t>
            </a:r>
            <a:r>
              <a:rPr lang="en-US" sz="1350" b="1" dirty="0">
                <a:ln w="1905"/>
                <a:effectLst>
                  <a:innerShdw blurRad="69850" dist="43180" dir="5400000">
                    <a:srgbClr val="000000">
                      <a:alpha val="65000"/>
                    </a:srgbClr>
                  </a:innerShdw>
                </a:effectLst>
              </a:rPr>
              <a:t> </a:t>
            </a:r>
          </a:p>
        </p:txBody>
      </p:sp>
      <p:pic>
        <p:nvPicPr>
          <p:cNvPr id="21" name="Picture 20"/>
          <p:cNvPicPr/>
          <p:nvPr/>
        </p:nvPicPr>
        <p:blipFill>
          <a:blip r:embed="rId12"/>
          <a:srcRect l="23558" r="23558" b="17814"/>
          <a:stretch>
            <a:fillRect/>
          </a:stretch>
        </p:blipFill>
        <p:spPr bwMode="auto">
          <a:xfrm>
            <a:off x="0" y="0"/>
            <a:ext cx="1214651" cy="532263"/>
          </a:xfrm>
          <a:prstGeom prst="rect">
            <a:avLst/>
          </a:prstGeom>
          <a:noFill/>
          <a:ln w="9525">
            <a:noFill/>
            <a:miter lim="800000"/>
            <a:headEnd/>
            <a:tailEnd/>
          </a:ln>
        </p:spPr>
      </p:pic>
    </p:spTree>
    <p:extLst>
      <p:ext uri="{BB962C8B-B14F-4D97-AF65-F5344CB8AC3E}">
        <p14:creationId xmlns:p14="http://schemas.microsoft.com/office/powerpoint/2010/main" val="3890888745"/>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13" name="drumroll.wav"/>
          </p:stSnd>
        </p:sndAc>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9659024" y="6557918"/>
            <a:ext cx="2401052" cy="300082"/>
          </a:xfrm>
          <a:prstGeom prst="rect">
            <a:avLst/>
          </a:prstGeom>
          <a:solidFill>
            <a:schemeClr val="bg1"/>
          </a:solidFill>
          <a:ln w="38100">
            <a:solidFill>
              <a:schemeClr val="accent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350" b="1" dirty="0">
                <a:solidFill>
                  <a:schemeClr val="tx1"/>
                </a:solidFill>
                <a:hlinkClick r:id="rId3"/>
              </a:rPr>
              <a:t>www.entrepreneurindia.co</a:t>
            </a:r>
            <a:r>
              <a:rPr lang="en-US" sz="1350" b="1" dirty="0">
                <a:solidFill>
                  <a:schemeClr val="tx1"/>
                </a:solidFill>
              </a:rPr>
              <a:t>   </a:t>
            </a:r>
            <a:endParaRPr lang="en-US" sz="1350" dirty="0">
              <a:solidFill>
                <a:schemeClr val="tx1"/>
              </a:solidFill>
            </a:endParaRPr>
          </a:p>
        </p:txBody>
      </p:sp>
      <p:pic>
        <p:nvPicPr>
          <p:cNvPr id="11265" name="Picture 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2375" y="829984"/>
            <a:ext cx="1896666" cy="344091"/>
          </a:xfrm>
          <a:prstGeom prst="rect">
            <a:avLst/>
          </a:prstGeom>
          <a:solidFill>
            <a:schemeClr val="bg1"/>
          </a:solidFill>
          <a:ln w="38100">
            <a:solidFill>
              <a:schemeClr val="accent1"/>
            </a:solidFill>
          </a:ln>
          <a:extLst/>
        </p:spPr>
      </p:pic>
      <p:sp>
        <p:nvSpPr>
          <p:cNvPr id="4" name="Rectangle 3"/>
          <p:cNvSpPr/>
          <p:nvPr/>
        </p:nvSpPr>
        <p:spPr>
          <a:xfrm>
            <a:off x="2222375" y="2116056"/>
            <a:ext cx="7693925" cy="2911438"/>
          </a:xfrm>
          <a:prstGeom prst="rect">
            <a:avLst/>
          </a:prstGeom>
          <a:solidFill>
            <a:schemeClr val="bg1"/>
          </a:solidFill>
          <a:ln w="38100">
            <a:solidFill>
              <a:schemeClr val="accent1"/>
            </a:solidFill>
          </a:ln>
        </p:spPr>
        <p:txBody>
          <a:bodyPr wrap="square">
            <a:spAutoFit/>
          </a:bodyPr>
          <a:lstStyle/>
          <a:p>
            <a:pPr marL="600075" marR="295275" lvl="1" indent="-257175">
              <a:lnSpc>
                <a:spcPct val="133000"/>
              </a:lnSpc>
              <a:buFont typeface="Wingdings" panose="05000000000000000000" pitchFamily="2" charset="2"/>
              <a:buChar char=""/>
              <a:tabLst>
                <a:tab pos="276225"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Our research team comprises of experts from various financial fields:</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a:lnSpc>
                <a:spcPts val="379"/>
              </a:lnSpc>
            </a:pPr>
            <a:r>
              <a:rPr lang="en-US" sz="2100" dirty="0">
                <a:latin typeface="Bookman Old Style" panose="02050604050505020204" pitchFamily="18" charset="0"/>
                <a:ea typeface="Wingdings" panose="05000000000000000000" pitchFamily="2" charset="2"/>
                <a:cs typeface="Arial" panose="020B0604020202020204" pitchFamily="34" charset="0"/>
              </a:rPr>
              <a:t> </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marL="557213" lvl="1" indent="-214313">
              <a:buFont typeface="Wingdings" panose="05000000000000000000" pitchFamily="2" charset="2"/>
              <a:buChar char=""/>
              <a:tabLst>
                <a:tab pos="552450"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MBA’s</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a:lnSpc>
                <a:spcPts val="750"/>
              </a:lnSpc>
            </a:pPr>
            <a:r>
              <a:rPr lang="en-US" dirty="0">
                <a:latin typeface="Bookman Old Style" panose="02050604050505020204" pitchFamily="18" charset="0"/>
                <a:ea typeface="Wingdings" panose="05000000000000000000" pitchFamily="2" charset="2"/>
                <a:cs typeface="Arial" panose="020B0604020202020204" pitchFamily="34" charset="0"/>
              </a:rPr>
              <a:t> </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a:lnSpc>
                <a:spcPts val="814"/>
              </a:lnSpc>
            </a:pPr>
            <a:r>
              <a:rPr lang="en-US" dirty="0">
                <a:latin typeface="Bookman Old Style" panose="02050604050505020204" pitchFamily="18" charset="0"/>
                <a:ea typeface="Wingdings" panose="05000000000000000000" pitchFamily="2" charset="2"/>
                <a:cs typeface="Arial" panose="020B0604020202020204" pitchFamily="34" charset="0"/>
              </a:rPr>
              <a:t> </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marL="557213" lvl="1" indent="-214313">
              <a:buFont typeface="Wingdings" panose="05000000000000000000" pitchFamily="2" charset="2"/>
              <a:buChar char=""/>
              <a:tabLst>
                <a:tab pos="552450"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Industry Researchers</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a:lnSpc>
                <a:spcPts val="750"/>
              </a:lnSpc>
            </a:pPr>
            <a:r>
              <a:rPr lang="en-US" dirty="0">
                <a:latin typeface="Bookman Old Style" panose="02050604050505020204" pitchFamily="18" charset="0"/>
                <a:ea typeface="Wingdings" panose="05000000000000000000" pitchFamily="2" charset="2"/>
                <a:cs typeface="Arial" panose="020B0604020202020204" pitchFamily="34" charset="0"/>
              </a:rPr>
              <a:t> </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a:lnSpc>
                <a:spcPts val="814"/>
              </a:lnSpc>
            </a:pPr>
            <a:r>
              <a:rPr lang="en-US" dirty="0">
                <a:latin typeface="Bookman Old Style" panose="02050604050505020204" pitchFamily="18" charset="0"/>
                <a:ea typeface="Wingdings" panose="05000000000000000000" pitchFamily="2" charset="2"/>
                <a:cs typeface="Arial" panose="020B0604020202020204" pitchFamily="34" charset="0"/>
              </a:rPr>
              <a:t> </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marL="557213" lvl="1" indent="-214313">
              <a:buFont typeface="Wingdings" panose="05000000000000000000" pitchFamily="2" charset="2"/>
              <a:buChar char=""/>
              <a:tabLst>
                <a:tab pos="552450"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Financial Planners</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a:lnSpc>
                <a:spcPts val="750"/>
              </a:lnSpc>
            </a:pPr>
            <a:r>
              <a:rPr lang="en-US" dirty="0">
                <a:latin typeface="Bookman Old Style" panose="02050604050505020204" pitchFamily="18" charset="0"/>
                <a:ea typeface="Wingdings" panose="05000000000000000000" pitchFamily="2" charset="2"/>
                <a:cs typeface="Arial" panose="020B0604020202020204" pitchFamily="34" charset="0"/>
              </a:rPr>
              <a:t> </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a:lnSpc>
                <a:spcPts val="814"/>
              </a:lnSpc>
            </a:pPr>
            <a:r>
              <a:rPr lang="en-US" dirty="0">
                <a:latin typeface="Bookman Old Style" panose="02050604050505020204" pitchFamily="18" charset="0"/>
                <a:ea typeface="Wingdings" panose="05000000000000000000" pitchFamily="2" charset="2"/>
                <a:cs typeface="Arial" panose="020B0604020202020204" pitchFamily="34" charset="0"/>
              </a:rPr>
              <a:t> </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marL="557213" lvl="1" indent="-214313">
              <a:buFont typeface="Wingdings" panose="05000000000000000000" pitchFamily="2" charset="2"/>
              <a:buChar char=""/>
              <a:tabLst>
                <a:tab pos="552450"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Research veterans with decades of experience</a:t>
            </a:r>
            <a:endParaRPr lang="en-US" sz="825" dirty="0">
              <a:latin typeface="Bookman Old Style" panose="02050604050505020204" pitchFamily="18" charset="0"/>
              <a:ea typeface="Calibri" panose="020F0502020204030204" pitchFamily="34" charset="0"/>
              <a:cs typeface="Arial" panose="020B0604020202020204" pitchFamily="34" charset="0"/>
            </a:endParaRPr>
          </a:p>
        </p:txBody>
      </p:sp>
      <p:sp>
        <p:nvSpPr>
          <p:cNvPr id="6" name="Rectangle 5"/>
          <p:cNvSpPr/>
          <p:nvPr/>
        </p:nvSpPr>
        <p:spPr>
          <a:xfrm>
            <a:off x="0" y="6447683"/>
            <a:ext cx="1613078" cy="300082"/>
          </a:xfrm>
          <a:prstGeom prst="rect">
            <a:avLst/>
          </a:prstGeom>
          <a:solidFill>
            <a:schemeClr val="bg1"/>
          </a:solidFill>
          <a:ln w="38100">
            <a:solidFill>
              <a:schemeClr val="accent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pic>
        <p:nvPicPr>
          <p:cNvPr id="7" name="Picture 6"/>
          <p:cNvPicPr/>
          <p:nvPr/>
        </p:nvPicPr>
        <p:blipFill>
          <a:blip r:embed="rId6"/>
          <a:srcRect l="23558" r="23558" b="17814"/>
          <a:stretch>
            <a:fillRect/>
          </a:stretch>
        </p:blipFill>
        <p:spPr bwMode="auto">
          <a:xfrm>
            <a:off x="0" y="0"/>
            <a:ext cx="1214651" cy="532263"/>
          </a:xfrm>
          <a:prstGeom prst="rect">
            <a:avLst/>
          </a:prstGeom>
          <a:noFill/>
          <a:ln w="9525">
            <a:noFill/>
            <a:miter lim="800000"/>
            <a:headEnd/>
            <a:tailEnd/>
          </a:ln>
        </p:spPr>
      </p:pic>
    </p:spTree>
    <p:extLst>
      <p:ext uri="{BB962C8B-B14F-4D97-AF65-F5344CB8AC3E}">
        <p14:creationId xmlns:p14="http://schemas.microsoft.com/office/powerpoint/2010/main" val="3088296786"/>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7" name="drumroll.wav"/>
          </p:stSnd>
        </p:sndAc>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9790948" y="6551094"/>
            <a:ext cx="2401052" cy="300082"/>
          </a:xfrm>
          <a:prstGeom prst="rect">
            <a:avLst/>
          </a:prstGeom>
          <a:solidFill>
            <a:schemeClr val="bg1"/>
          </a:solidFill>
          <a:ln w="38100">
            <a:solidFill>
              <a:schemeClr val="accent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350" b="1" dirty="0">
                <a:solidFill>
                  <a:schemeClr val="tx1"/>
                </a:solidFill>
                <a:hlinkClick r:id="rId3"/>
              </a:rPr>
              <a:t>www.entrepreneurindia.co</a:t>
            </a:r>
            <a:r>
              <a:rPr lang="en-US" sz="1350" b="1" dirty="0">
                <a:solidFill>
                  <a:schemeClr val="tx1"/>
                </a:solidFill>
              </a:rPr>
              <a:t>   </a:t>
            </a:r>
            <a:endParaRPr lang="en-US" sz="1350" dirty="0">
              <a:solidFill>
                <a:schemeClr val="tx1"/>
              </a:solidFill>
            </a:endParaRPr>
          </a:p>
        </p:txBody>
      </p:sp>
      <p:pic>
        <p:nvPicPr>
          <p:cNvPr id="10241" name="Picture 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6927" y="1464736"/>
            <a:ext cx="4582715" cy="441722"/>
          </a:xfrm>
          <a:prstGeom prst="rect">
            <a:avLst/>
          </a:prstGeom>
          <a:solidFill>
            <a:schemeClr val="bg1"/>
          </a:solidFill>
          <a:ln w="38100">
            <a:solidFill>
              <a:schemeClr val="accent1"/>
            </a:solidFill>
          </a:ln>
          <a:extLst/>
        </p:spPr>
      </p:pic>
      <p:sp>
        <p:nvSpPr>
          <p:cNvPr id="7" name="Rectangle 3"/>
          <p:cNvSpPr>
            <a:spLocks noChangeArrowheads="1"/>
          </p:cNvSpPr>
          <p:nvPr/>
        </p:nvSpPr>
        <p:spPr bwMode="auto">
          <a:xfrm>
            <a:off x="2066927" y="2839872"/>
            <a:ext cx="7960607" cy="2977738"/>
          </a:xfrm>
          <a:prstGeom prst="rect">
            <a:avLst/>
          </a:prstGeom>
          <a:solidFill>
            <a:schemeClr val="bg1"/>
          </a:solidFill>
          <a:ln w="38100">
            <a:solidFill>
              <a:schemeClr val="accent1"/>
            </a:solidFill>
          </a:ln>
          <a:effectLs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368300" algn="l"/>
              </a:tabLst>
              <a:defRPr>
                <a:solidFill>
                  <a:schemeClr val="tx1"/>
                </a:solidFill>
                <a:latin typeface="Arial" panose="020B0604020202020204" pitchFamily="34" charset="0"/>
              </a:defRPr>
            </a:lvl1pPr>
            <a:lvl2pPr eaLnBrk="0" fontAlgn="base" hangingPunct="0">
              <a:spcBef>
                <a:spcPct val="0"/>
              </a:spcBef>
              <a:spcAft>
                <a:spcPct val="0"/>
              </a:spcAft>
              <a:tabLst>
                <a:tab pos="368300" algn="l"/>
              </a:tabLst>
              <a:defRPr>
                <a:solidFill>
                  <a:schemeClr val="tx1"/>
                </a:solidFill>
                <a:latin typeface="Arial" panose="020B0604020202020204" pitchFamily="34" charset="0"/>
              </a:defRPr>
            </a:lvl2pPr>
            <a:lvl3pPr eaLnBrk="0" fontAlgn="base" hangingPunct="0">
              <a:spcBef>
                <a:spcPct val="0"/>
              </a:spcBef>
              <a:spcAft>
                <a:spcPct val="0"/>
              </a:spcAft>
              <a:tabLst>
                <a:tab pos="368300" algn="l"/>
              </a:tabLst>
              <a:defRPr>
                <a:solidFill>
                  <a:schemeClr val="tx1"/>
                </a:solidFill>
                <a:latin typeface="Arial" panose="020B0604020202020204" pitchFamily="34" charset="0"/>
              </a:defRPr>
            </a:lvl3pPr>
            <a:lvl4pPr eaLnBrk="0" fontAlgn="base" hangingPunct="0">
              <a:spcBef>
                <a:spcPct val="0"/>
              </a:spcBef>
              <a:spcAft>
                <a:spcPct val="0"/>
              </a:spcAft>
              <a:tabLst>
                <a:tab pos="368300" algn="l"/>
              </a:tabLst>
              <a:defRPr>
                <a:solidFill>
                  <a:schemeClr val="tx1"/>
                </a:solidFill>
                <a:latin typeface="Arial" panose="020B0604020202020204" pitchFamily="34" charset="0"/>
              </a:defRPr>
            </a:lvl4pPr>
            <a:lvl5pPr eaLnBrk="0" fontAlgn="base" hangingPunct="0">
              <a:spcBef>
                <a:spcPct val="0"/>
              </a:spcBef>
              <a:spcAft>
                <a:spcPct val="0"/>
              </a:spcAft>
              <a:tabLst>
                <a:tab pos="368300" algn="l"/>
              </a:tabLst>
              <a:defRPr>
                <a:solidFill>
                  <a:schemeClr val="tx1"/>
                </a:solidFill>
                <a:latin typeface="Arial" panose="020B0604020202020204" pitchFamily="34" charset="0"/>
              </a:defRPr>
            </a:lvl5pPr>
            <a:lvl6pPr eaLnBrk="0" fontAlgn="base" hangingPunct="0">
              <a:spcBef>
                <a:spcPct val="0"/>
              </a:spcBef>
              <a:spcAft>
                <a:spcPct val="0"/>
              </a:spcAft>
              <a:tabLst>
                <a:tab pos="368300" algn="l"/>
              </a:tabLst>
              <a:defRPr>
                <a:solidFill>
                  <a:schemeClr val="tx1"/>
                </a:solidFill>
                <a:latin typeface="Arial" panose="020B0604020202020204" pitchFamily="34" charset="0"/>
              </a:defRPr>
            </a:lvl6pPr>
            <a:lvl7pPr eaLnBrk="0" fontAlgn="base" hangingPunct="0">
              <a:spcBef>
                <a:spcPct val="0"/>
              </a:spcBef>
              <a:spcAft>
                <a:spcPct val="0"/>
              </a:spcAft>
              <a:tabLst>
                <a:tab pos="368300" algn="l"/>
              </a:tabLst>
              <a:defRPr>
                <a:solidFill>
                  <a:schemeClr val="tx1"/>
                </a:solidFill>
                <a:latin typeface="Arial" panose="020B0604020202020204" pitchFamily="34" charset="0"/>
              </a:defRPr>
            </a:lvl7pPr>
            <a:lvl8pPr eaLnBrk="0" fontAlgn="base" hangingPunct="0">
              <a:spcBef>
                <a:spcPct val="0"/>
              </a:spcBef>
              <a:spcAft>
                <a:spcPct val="0"/>
              </a:spcAft>
              <a:tabLst>
                <a:tab pos="368300" algn="l"/>
              </a:tabLst>
              <a:defRPr>
                <a:solidFill>
                  <a:schemeClr val="tx1"/>
                </a:solidFill>
                <a:latin typeface="Arial" panose="020B0604020202020204" pitchFamily="34" charset="0"/>
              </a:defRPr>
            </a:lvl8pPr>
            <a:lvl9pPr eaLnBrk="0" fontAlgn="base" hangingPunct="0">
              <a:spcBef>
                <a:spcPct val="0"/>
              </a:spcBef>
              <a:spcAft>
                <a:spcPct val="0"/>
              </a:spcAft>
              <a:tabLst>
                <a:tab pos="368300" algn="l"/>
              </a:tabLst>
              <a:defRPr>
                <a:solidFill>
                  <a:schemeClr val="tx1"/>
                </a:solidFill>
                <a:latin typeface="Arial" panose="020B0604020202020204" pitchFamily="34" charset="0"/>
              </a:defRPr>
            </a:lvl9pPr>
          </a:lstStyle>
          <a:p>
            <a:pPr defTabSz="685800">
              <a:buFontTx/>
              <a:buChar char="•"/>
              <a:tabLst>
                <a:tab pos="276225"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1. Overview</a:t>
            </a:r>
          </a:p>
          <a:p>
            <a:pPr defTabSz="685800">
              <a:buFontTx/>
              <a:buChar char="•"/>
              <a:tabLst>
                <a:tab pos="276225"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2.   Market Analysis</a:t>
            </a:r>
          </a:p>
          <a:p>
            <a:pPr marL="342900" lvl="1" defTabSz="685800">
              <a:buFontTx/>
              <a:buChar char=""/>
              <a:tabLst>
                <a:tab pos="276225"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2.1Growth Drivers</a:t>
            </a:r>
          </a:p>
          <a:p>
            <a:pPr marL="342900" lvl="1" defTabSz="685800">
              <a:buFontTx/>
              <a:buChar char=""/>
              <a:tabLst>
                <a:tab pos="276225"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2.2Emerging Trends in the Industry</a:t>
            </a:r>
          </a:p>
          <a:p>
            <a:pPr marL="342900" lvl="1" defTabSz="685800">
              <a:buFontTx/>
              <a:buChar char=""/>
              <a:tabLst>
                <a:tab pos="276225"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2.3Regulatory Framework</a:t>
            </a:r>
          </a:p>
          <a:p>
            <a:pPr marL="342900" lvl="1" defTabSz="685800">
              <a:buFontTx/>
              <a:buChar char=""/>
              <a:tabLst>
                <a:tab pos="276225"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2.4SWOT Analysis</a:t>
            </a:r>
          </a:p>
          <a:p>
            <a:pPr marL="342900" lvl="1" defTabSz="685800">
              <a:buFontTx/>
              <a:buChar char=""/>
              <a:tabLst>
                <a:tab pos="276225"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2.5Herfindahl–Hirschman Index (HHI)</a:t>
            </a:r>
          </a:p>
          <a:p>
            <a:pPr defTabSz="685800">
              <a:buFontTx/>
              <a:buChar char="•"/>
              <a:tabLst>
                <a:tab pos="276225"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3.   Market Forecasts</a:t>
            </a:r>
          </a:p>
          <a:p>
            <a:pPr defTabSz="685800">
              <a:buFontTx/>
              <a:buChar char="•"/>
              <a:tabLst>
                <a:tab pos="276225"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4.   Key Players</a:t>
            </a:r>
          </a:p>
        </p:txBody>
      </p:sp>
      <p:sp>
        <p:nvSpPr>
          <p:cNvPr id="6" name="Rectangle 5"/>
          <p:cNvSpPr/>
          <p:nvPr/>
        </p:nvSpPr>
        <p:spPr>
          <a:xfrm>
            <a:off x="0" y="6557918"/>
            <a:ext cx="1613078" cy="300082"/>
          </a:xfrm>
          <a:prstGeom prst="rect">
            <a:avLst/>
          </a:prstGeom>
          <a:solidFill>
            <a:schemeClr val="bg1"/>
          </a:solidFill>
          <a:ln w="38100">
            <a:solidFill>
              <a:schemeClr val="accent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pic>
        <p:nvPicPr>
          <p:cNvPr id="8" name="Picture 7"/>
          <p:cNvPicPr/>
          <p:nvPr/>
        </p:nvPicPr>
        <p:blipFill>
          <a:blip r:embed="rId6"/>
          <a:srcRect l="23558" r="23558" b="17814"/>
          <a:stretch>
            <a:fillRect/>
          </a:stretch>
        </p:blipFill>
        <p:spPr bwMode="auto">
          <a:xfrm>
            <a:off x="0" y="0"/>
            <a:ext cx="1214651" cy="532263"/>
          </a:xfrm>
          <a:prstGeom prst="rect">
            <a:avLst/>
          </a:prstGeom>
          <a:noFill/>
          <a:ln w="9525">
            <a:noFill/>
            <a:miter lim="800000"/>
            <a:headEnd/>
            <a:tailEnd/>
          </a:ln>
        </p:spPr>
      </p:pic>
    </p:spTree>
    <p:extLst>
      <p:ext uri="{BB962C8B-B14F-4D97-AF65-F5344CB8AC3E}">
        <p14:creationId xmlns:p14="http://schemas.microsoft.com/office/powerpoint/2010/main" val="33840115"/>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7" name="drumroll.wav"/>
          </p:stSnd>
        </p:sndAc>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9790948" y="6523799"/>
            <a:ext cx="2401052" cy="300082"/>
          </a:xfrm>
          <a:prstGeom prst="rect">
            <a:avLst/>
          </a:prstGeom>
          <a:solidFill>
            <a:schemeClr val="bg1"/>
          </a:solidFill>
          <a:ln w="38100">
            <a:solidFill>
              <a:schemeClr val="accent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350" b="1" dirty="0">
                <a:solidFill>
                  <a:schemeClr val="tx1"/>
                </a:solidFill>
                <a:hlinkClick r:id="rId3"/>
              </a:rPr>
              <a:t>www.entrepreneurindia.co</a:t>
            </a:r>
            <a:r>
              <a:rPr lang="en-US" sz="1350" b="1" dirty="0">
                <a:solidFill>
                  <a:schemeClr val="tx1"/>
                </a:solidFill>
              </a:rPr>
              <a:t>   </a:t>
            </a:r>
            <a:endParaRPr lang="en-US" sz="1350" dirty="0">
              <a:solidFill>
                <a:schemeClr val="tx1"/>
              </a:solidFill>
            </a:endParaRPr>
          </a:p>
        </p:txBody>
      </p:sp>
      <p:pic>
        <p:nvPicPr>
          <p:cNvPr id="9217" name="Picture 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5170" y="1046363"/>
            <a:ext cx="4582715" cy="441722"/>
          </a:xfrm>
          <a:prstGeom prst="rect">
            <a:avLst/>
          </a:prstGeom>
          <a:solidFill>
            <a:schemeClr val="bg1"/>
          </a:solidFill>
          <a:ln w="38100">
            <a:solidFill>
              <a:schemeClr val="accent1"/>
            </a:solidFill>
          </a:ln>
          <a:extLst/>
        </p:spPr>
      </p:pic>
      <p:sp>
        <p:nvSpPr>
          <p:cNvPr id="4" name="Rectangle 3"/>
          <p:cNvSpPr/>
          <p:nvPr/>
        </p:nvSpPr>
        <p:spPr>
          <a:xfrm>
            <a:off x="2085170" y="2664725"/>
            <a:ext cx="8001000" cy="1990288"/>
          </a:xfrm>
          <a:prstGeom prst="rect">
            <a:avLst/>
          </a:prstGeom>
          <a:solidFill>
            <a:schemeClr val="bg1"/>
          </a:solidFill>
          <a:ln w="38100">
            <a:solidFill>
              <a:schemeClr val="accent1"/>
            </a:solidFill>
          </a:ln>
        </p:spPr>
        <p:txBody>
          <a:bodyPr wrap="square">
            <a:spAutoFit/>
          </a:bodyPr>
          <a:lstStyle/>
          <a:p>
            <a:pPr marL="600075" lvl="1" indent="-257175">
              <a:buFont typeface="Wingdings" panose="05000000000000000000" pitchFamily="2" charset="2"/>
              <a:buChar char=""/>
              <a:tabLst>
                <a:tab pos="276225"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5.   Key Financials and Analysis</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a:lnSpc>
                <a:spcPts val="728"/>
              </a:lnSpc>
            </a:pPr>
            <a:r>
              <a:rPr lang="en-US" sz="2100" dirty="0">
                <a:latin typeface="Bookman Old Style" panose="02050604050505020204" pitchFamily="18" charset="0"/>
                <a:ea typeface="Wingdings" panose="05000000000000000000" pitchFamily="2" charset="2"/>
                <a:cs typeface="Arial" panose="020B0604020202020204" pitchFamily="34" charset="0"/>
              </a:rPr>
              <a:t> </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marL="557213" lvl="1" indent="-214313">
              <a:buFont typeface="Wingdings" panose="05000000000000000000" pitchFamily="2" charset="2"/>
              <a:buChar char=""/>
              <a:tabLst>
                <a:tab pos="552450"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5.1 Contact Information</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a:lnSpc>
                <a:spcPts val="484"/>
              </a:lnSpc>
            </a:pPr>
            <a:r>
              <a:rPr lang="en-US" dirty="0">
                <a:latin typeface="Bookman Old Style" panose="02050604050505020204" pitchFamily="18" charset="0"/>
                <a:ea typeface="Wingdings" panose="05000000000000000000" pitchFamily="2" charset="2"/>
                <a:cs typeface="Arial" panose="020B0604020202020204" pitchFamily="34" charset="0"/>
              </a:rPr>
              <a:t> </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marL="557213" lvl="1" indent="-214313">
              <a:buFont typeface="Wingdings" panose="05000000000000000000" pitchFamily="2" charset="2"/>
              <a:buChar char=""/>
              <a:tabLst>
                <a:tab pos="552450"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5.2 Key Financials</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a:lnSpc>
                <a:spcPts val="484"/>
              </a:lnSpc>
            </a:pPr>
            <a:r>
              <a:rPr lang="en-US" dirty="0">
                <a:latin typeface="Bookman Old Style" panose="02050604050505020204" pitchFamily="18" charset="0"/>
                <a:ea typeface="Wingdings" panose="05000000000000000000" pitchFamily="2" charset="2"/>
                <a:cs typeface="Arial" panose="020B0604020202020204" pitchFamily="34" charset="0"/>
              </a:rPr>
              <a:t> </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marL="557213" lvl="1" indent="-214313">
              <a:buFont typeface="Wingdings" panose="05000000000000000000" pitchFamily="2" charset="2"/>
              <a:buChar char=""/>
              <a:tabLst>
                <a:tab pos="552450"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5.3 Financial comparison</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a:lnSpc>
                <a:spcPts val="506"/>
              </a:lnSpc>
            </a:pPr>
            <a:r>
              <a:rPr lang="en-US" dirty="0">
                <a:latin typeface="Bookman Old Style" panose="02050604050505020204" pitchFamily="18" charset="0"/>
                <a:ea typeface="Wingdings" panose="05000000000000000000" pitchFamily="2" charset="2"/>
                <a:cs typeface="Arial" panose="020B0604020202020204" pitchFamily="34" charset="0"/>
              </a:rPr>
              <a:t> </a:t>
            </a:r>
            <a:endParaRPr lang="en-US" sz="825" dirty="0">
              <a:latin typeface="Bookman Old Style" panose="02050604050505020204" pitchFamily="18" charset="0"/>
              <a:ea typeface="Calibri" panose="020F0502020204030204" pitchFamily="34" charset="0"/>
              <a:cs typeface="Arial" panose="020B0604020202020204" pitchFamily="34" charset="0"/>
            </a:endParaRPr>
          </a:p>
          <a:p>
            <a:pPr marL="600075" lvl="1" indent="-257175">
              <a:buFont typeface="Wingdings" panose="05000000000000000000" pitchFamily="2" charset="2"/>
              <a:buChar char=""/>
              <a:tabLst>
                <a:tab pos="276225" algn="l"/>
              </a:tabLst>
            </a:pPr>
            <a:r>
              <a:rPr lang="en-US" sz="2100" dirty="0">
                <a:latin typeface="Bookman Old Style" panose="02050604050505020204" pitchFamily="18" charset="0"/>
                <a:ea typeface="Constantia" panose="02030602050306030303" pitchFamily="18" charset="0"/>
                <a:cs typeface="Arial" panose="020B0604020202020204" pitchFamily="34" charset="0"/>
              </a:rPr>
              <a:t>6.  Industry Size &amp; Outlook</a:t>
            </a:r>
            <a:endParaRPr lang="en-US" sz="825" dirty="0">
              <a:latin typeface="Bookman Old Style" panose="02050604050505020204" pitchFamily="18" charset="0"/>
              <a:ea typeface="Calibri" panose="020F0502020204030204" pitchFamily="34" charset="0"/>
              <a:cs typeface="Arial" panose="020B0604020202020204" pitchFamily="34" charset="0"/>
            </a:endParaRPr>
          </a:p>
        </p:txBody>
      </p:sp>
      <p:pic>
        <p:nvPicPr>
          <p:cNvPr id="9218"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43512" y="1736776"/>
            <a:ext cx="369094" cy="12620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557918"/>
            <a:ext cx="1613078" cy="300082"/>
          </a:xfrm>
          <a:prstGeom prst="rect">
            <a:avLst/>
          </a:prstGeom>
          <a:solidFill>
            <a:schemeClr val="bg1"/>
          </a:solidFill>
          <a:ln w="38100">
            <a:solidFill>
              <a:schemeClr val="accent1"/>
            </a:solidFill>
          </a:ln>
        </p:spPr>
        <p:txBody>
          <a:bodyPr wrap="square">
            <a:spAutoFit/>
          </a:bodyPr>
          <a:lstStyle/>
          <a:p>
            <a:pPr algn="ctr"/>
            <a:r>
              <a:rPr lang="en-US" sz="1350" b="1" dirty="0">
                <a:ln w="1905"/>
                <a:effectLst>
                  <a:innerShdw blurRad="69850" dist="43180" dir="5400000">
                    <a:srgbClr val="000000">
                      <a:alpha val="65000"/>
                    </a:srgbClr>
                  </a:innerShdw>
                </a:effectLst>
                <a:hlinkClick r:id="rId6"/>
              </a:rPr>
              <a:t>www.niir.org</a:t>
            </a:r>
            <a:r>
              <a:rPr lang="en-US" sz="1350" b="1" dirty="0">
                <a:ln w="1905"/>
                <a:effectLst>
                  <a:innerShdw blurRad="69850" dist="43180" dir="5400000">
                    <a:srgbClr val="000000">
                      <a:alpha val="65000"/>
                    </a:srgbClr>
                  </a:innerShdw>
                </a:effectLst>
              </a:rPr>
              <a:t> </a:t>
            </a:r>
          </a:p>
        </p:txBody>
      </p:sp>
      <p:pic>
        <p:nvPicPr>
          <p:cNvPr id="8" name="Picture 7"/>
          <p:cNvPicPr/>
          <p:nvPr/>
        </p:nvPicPr>
        <p:blipFill>
          <a:blip r:embed="rId7"/>
          <a:srcRect l="23558" r="23558" b="17814"/>
          <a:stretch>
            <a:fillRect/>
          </a:stretch>
        </p:blipFill>
        <p:spPr bwMode="auto">
          <a:xfrm>
            <a:off x="0" y="0"/>
            <a:ext cx="1214651" cy="532263"/>
          </a:xfrm>
          <a:prstGeom prst="rect">
            <a:avLst/>
          </a:prstGeom>
          <a:noFill/>
          <a:ln w="9525">
            <a:noFill/>
            <a:miter lim="800000"/>
            <a:headEnd/>
            <a:tailEnd/>
          </a:ln>
        </p:spPr>
      </p:pic>
    </p:spTree>
    <p:extLst>
      <p:ext uri="{BB962C8B-B14F-4D97-AF65-F5344CB8AC3E}">
        <p14:creationId xmlns:p14="http://schemas.microsoft.com/office/powerpoint/2010/main" val="2798990255"/>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8" name="drumroll.wav"/>
          </p:stSnd>
        </p:sndAc>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88686" y="985591"/>
            <a:ext cx="11814628" cy="517064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pPr>
            <a:r>
              <a:rPr lang="nn-NO" sz="4800" b="1" u="sng" dirty="0">
                <a:ln w="1905"/>
                <a:solidFill>
                  <a:srgbClr val="008000"/>
                </a:solidFill>
                <a:effectLst>
                  <a:innerShdw blurRad="69850" dist="43180" dir="5400000">
                    <a:srgbClr val="000000">
                      <a:alpha val="65000"/>
                    </a:srgbClr>
                  </a:innerShdw>
                </a:effectLst>
                <a:latin typeface="Bookman Old Style" pitchFamily="18" charset="0"/>
              </a:rPr>
              <a:t>Contact us</a:t>
            </a:r>
          </a:p>
          <a:p>
            <a:pPr>
              <a:lnSpc>
                <a:spcPct val="150000"/>
              </a:lnSpc>
            </a:pPr>
            <a:endParaRPr lang="nn-NO" b="1" dirty="0" smtClean="0">
              <a:ln w="1905"/>
              <a:solidFill>
                <a:srgbClr val="002060"/>
              </a:solidFill>
              <a:effectLst>
                <a:innerShdw blurRad="69850" dist="43180" dir="5400000">
                  <a:srgbClr val="000000">
                    <a:alpha val="65000"/>
                  </a:srgbClr>
                </a:innerShdw>
              </a:effectLst>
              <a:latin typeface="Bookman Old Style" pitchFamily="18" charset="0"/>
            </a:endParaRPr>
          </a:p>
          <a:p>
            <a:pPr>
              <a:lnSpc>
                <a:spcPct val="150000"/>
              </a:lnSpc>
            </a:pPr>
            <a:r>
              <a:rPr lang="nn-NO" b="1" dirty="0" smtClean="0">
                <a:ln w="1905"/>
                <a:solidFill>
                  <a:srgbClr val="002060"/>
                </a:solidFill>
                <a:effectLst>
                  <a:innerShdw blurRad="69850" dist="43180" dir="5400000">
                    <a:srgbClr val="000000">
                      <a:alpha val="65000"/>
                    </a:srgbClr>
                  </a:innerShdw>
                </a:effectLst>
                <a:latin typeface="Bookman Old Style" pitchFamily="18" charset="0"/>
              </a:rPr>
              <a:t>106-E</a:t>
            </a:r>
            <a:r>
              <a:rPr lang="nn-NO" b="1" dirty="0">
                <a:ln w="1905"/>
                <a:solidFill>
                  <a:srgbClr val="002060"/>
                </a:solidFill>
                <a:effectLst>
                  <a:innerShdw blurRad="69850" dist="43180" dir="5400000">
                    <a:srgbClr val="000000">
                      <a:alpha val="65000"/>
                    </a:srgbClr>
                  </a:innerShdw>
                </a:effectLst>
                <a:latin typeface="Bookman Old Style" pitchFamily="18" charset="0"/>
              </a:rPr>
              <a:t>, Kamla Nagar, </a:t>
            </a:r>
            <a:r>
              <a:rPr lang="nn-NO" b="1" dirty="0" smtClean="0">
                <a:ln w="1905"/>
                <a:solidFill>
                  <a:srgbClr val="002060"/>
                </a:solidFill>
                <a:effectLst>
                  <a:innerShdw blurRad="69850" dist="43180" dir="5400000">
                    <a:srgbClr val="000000">
                      <a:alpha val="65000"/>
                    </a:srgbClr>
                  </a:innerShdw>
                </a:effectLst>
                <a:latin typeface="Bookman Old Style" pitchFamily="18" charset="0"/>
              </a:rPr>
              <a:t>Opp. </a:t>
            </a:r>
            <a:r>
              <a:rPr lang="nn-NO" b="1" dirty="0">
                <a:ln w="1905"/>
                <a:solidFill>
                  <a:srgbClr val="7030A0"/>
                </a:solidFill>
                <a:effectLst>
                  <a:innerShdw blurRad="69850" dist="43180" dir="5400000">
                    <a:srgbClr val="000000">
                      <a:alpha val="65000"/>
                    </a:srgbClr>
                  </a:innerShdw>
                </a:effectLst>
                <a:latin typeface="Bookman Old Style" pitchFamily="18" charset="0"/>
              </a:rPr>
              <a:t>Mall ST</a:t>
            </a:r>
            <a:r>
              <a:rPr lang="nn-NO" b="1" dirty="0" smtClean="0">
                <a:ln w="1905"/>
                <a:solidFill>
                  <a:srgbClr val="002060"/>
                </a:solidFill>
                <a:effectLst>
                  <a:innerShdw blurRad="69850" dist="43180" dir="5400000">
                    <a:srgbClr val="000000">
                      <a:alpha val="65000"/>
                    </a:srgbClr>
                  </a:innerShdw>
                </a:effectLst>
                <a:latin typeface="Bookman Old Style" pitchFamily="18" charset="0"/>
              </a:rPr>
              <a:t>,</a:t>
            </a:r>
          </a:p>
          <a:p>
            <a:pPr>
              <a:lnSpc>
                <a:spcPct val="150000"/>
              </a:lnSpc>
            </a:pPr>
            <a:r>
              <a:rPr lang="nn-NO" b="1" dirty="0" smtClean="0">
                <a:ln w="1905"/>
                <a:solidFill>
                  <a:srgbClr val="002060"/>
                </a:solidFill>
                <a:effectLst>
                  <a:innerShdw blurRad="69850" dist="43180" dir="5400000">
                    <a:srgbClr val="000000">
                      <a:alpha val="65000"/>
                    </a:srgbClr>
                  </a:innerShdw>
                </a:effectLst>
                <a:latin typeface="Bookman Old Style" pitchFamily="18" charset="0"/>
              </a:rPr>
              <a:t>New </a:t>
            </a:r>
            <a:r>
              <a:rPr lang="nn-NO" b="1" dirty="0">
                <a:ln w="1905"/>
                <a:solidFill>
                  <a:srgbClr val="002060"/>
                </a:solidFill>
                <a:effectLst>
                  <a:innerShdw blurRad="69850" dist="43180" dir="5400000">
                    <a:srgbClr val="000000">
                      <a:alpha val="65000"/>
                    </a:srgbClr>
                  </a:innerShdw>
                </a:effectLst>
                <a:latin typeface="Bookman Old Style" pitchFamily="18" charset="0"/>
              </a:rPr>
              <a:t>Delhi-110007, India.</a:t>
            </a:r>
          </a:p>
          <a:p>
            <a:pPr>
              <a:lnSpc>
                <a:spcPct val="150000"/>
              </a:lnSpc>
            </a:pPr>
            <a:r>
              <a:rPr lang="nn-NO" b="1" dirty="0">
                <a:ln w="1905"/>
                <a:solidFill>
                  <a:srgbClr val="002060"/>
                </a:solidFill>
                <a:effectLst>
                  <a:innerShdw blurRad="69850" dist="43180" dir="5400000">
                    <a:srgbClr val="000000">
                      <a:alpha val="65000"/>
                    </a:srgbClr>
                  </a:innerShdw>
                </a:effectLst>
                <a:latin typeface="Bookman Old Style" pitchFamily="18" charset="0"/>
              </a:rPr>
              <a:t>Email:</a:t>
            </a:r>
            <a:r>
              <a:rPr lang="nn-NO" b="1" dirty="0">
                <a:ln w="1905"/>
                <a:solidFill>
                  <a:schemeClr val="tx2">
                    <a:lumMod val="50000"/>
                  </a:schemeClr>
                </a:solidFill>
                <a:effectLst>
                  <a:innerShdw blurRad="69850" dist="43180" dir="5400000">
                    <a:srgbClr val="000000">
                      <a:alpha val="65000"/>
                    </a:srgbClr>
                  </a:innerShdw>
                </a:effectLst>
                <a:latin typeface="Bookman Old Style" pitchFamily="18" charset="0"/>
              </a:rPr>
              <a:t> </a:t>
            </a:r>
            <a:r>
              <a:rPr lang="nn-NO" b="1" dirty="0">
                <a:ln w="1905"/>
                <a:solidFill>
                  <a:schemeClr val="tx2">
                    <a:lumMod val="50000"/>
                  </a:schemeClr>
                </a:solidFill>
                <a:effectLst>
                  <a:innerShdw blurRad="69850" dist="43180" dir="5400000">
                    <a:srgbClr val="000000">
                      <a:alpha val="65000"/>
                    </a:srgbClr>
                  </a:innerShdw>
                </a:effectLst>
                <a:latin typeface="Bookman Old Style" pitchFamily="18" charset="0"/>
                <a:hlinkClick r:id="rId3"/>
              </a:rPr>
              <a:t> npcs.ei@gmail.com</a:t>
            </a:r>
            <a:r>
              <a:rPr lang="nn-NO" b="1" dirty="0">
                <a:ln w="1905"/>
                <a:solidFill>
                  <a:schemeClr val="tx2">
                    <a:lumMod val="50000"/>
                  </a:schemeClr>
                </a:solidFill>
                <a:effectLst>
                  <a:innerShdw blurRad="69850" dist="43180" dir="5400000">
                    <a:srgbClr val="000000">
                      <a:alpha val="65000"/>
                    </a:srgbClr>
                  </a:innerShdw>
                </a:effectLst>
                <a:latin typeface="Bookman Old Style" pitchFamily="18" charset="0"/>
              </a:rPr>
              <a:t> , </a:t>
            </a:r>
            <a:r>
              <a:rPr lang="nn-NO" b="1" dirty="0">
                <a:ln w="1905"/>
                <a:solidFill>
                  <a:schemeClr val="tx2">
                    <a:lumMod val="50000"/>
                  </a:schemeClr>
                </a:solidFill>
                <a:effectLst>
                  <a:innerShdw blurRad="69850" dist="43180" dir="5400000">
                    <a:srgbClr val="000000">
                      <a:alpha val="65000"/>
                    </a:srgbClr>
                  </a:innerShdw>
                </a:effectLst>
                <a:latin typeface="Bookman Old Style" pitchFamily="18" charset="0"/>
                <a:hlinkClick r:id="rId4"/>
              </a:rPr>
              <a:t>info@entrepreneurindia.co</a:t>
            </a:r>
            <a:r>
              <a:rPr lang="nn-NO" b="1" dirty="0">
                <a:ln w="1905"/>
                <a:solidFill>
                  <a:schemeClr val="tx2">
                    <a:lumMod val="50000"/>
                  </a:schemeClr>
                </a:solidFill>
                <a:effectLst>
                  <a:innerShdw blurRad="69850" dist="43180" dir="5400000">
                    <a:srgbClr val="000000">
                      <a:alpha val="65000"/>
                    </a:srgbClr>
                  </a:innerShdw>
                </a:effectLst>
                <a:latin typeface="Bookman Old Style" pitchFamily="18" charset="0"/>
              </a:rPr>
              <a:t>      </a:t>
            </a:r>
          </a:p>
          <a:p>
            <a:pPr>
              <a:lnSpc>
                <a:spcPct val="150000"/>
              </a:lnSpc>
            </a:pPr>
            <a:r>
              <a:rPr lang="nn-NO" b="1" dirty="0">
                <a:ln w="1905"/>
                <a:solidFill>
                  <a:srgbClr val="002060"/>
                </a:solidFill>
                <a:effectLst>
                  <a:innerShdw blurRad="69850" dist="43180" dir="5400000">
                    <a:srgbClr val="000000">
                      <a:alpha val="65000"/>
                    </a:srgbClr>
                  </a:innerShdw>
                </a:effectLst>
                <a:latin typeface="Bookman Old Style" pitchFamily="18" charset="0"/>
              </a:rPr>
              <a:t>Tel: +91-11-23843955, 23845654, </a:t>
            </a:r>
            <a:r>
              <a:rPr lang="nn-NO" b="1" dirty="0" smtClean="0">
                <a:ln w="1905"/>
                <a:solidFill>
                  <a:srgbClr val="002060"/>
                </a:solidFill>
                <a:effectLst>
                  <a:innerShdw blurRad="69850" dist="43180" dir="5400000">
                    <a:srgbClr val="000000">
                      <a:alpha val="65000"/>
                    </a:srgbClr>
                  </a:innerShdw>
                </a:effectLst>
                <a:latin typeface="Bookman Old Style" pitchFamily="18" charset="0"/>
              </a:rPr>
              <a:t>23845886</a:t>
            </a:r>
            <a:endParaRPr lang="nn-NO" b="1" dirty="0">
              <a:ln w="1905"/>
              <a:solidFill>
                <a:srgbClr val="002060"/>
              </a:solidFill>
              <a:effectLst>
                <a:innerShdw blurRad="69850" dist="43180" dir="5400000">
                  <a:srgbClr val="000000">
                    <a:alpha val="65000"/>
                  </a:srgbClr>
                </a:innerShdw>
              </a:effectLst>
              <a:latin typeface="Bookman Old Style" pitchFamily="18" charset="0"/>
            </a:endParaRPr>
          </a:p>
          <a:p>
            <a:pPr>
              <a:lnSpc>
                <a:spcPct val="150000"/>
              </a:lnSpc>
            </a:pPr>
            <a:r>
              <a:rPr lang="nn-NO" b="1" dirty="0">
                <a:ln w="1905"/>
                <a:solidFill>
                  <a:srgbClr val="002060"/>
                </a:solidFill>
                <a:effectLst>
                  <a:innerShdw blurRad="69850" dist="43180" dir="5400000">
                    <a:srgbClr val="000000">
                      <a:alpha val="65000"/>
                    </a:srgbClr>
                  </a:innerShdw>
                </a:effectLst>
                <a:latin typeface="Bookman Old Style" pitchFamily="18" charset="0"/>
              </a:rPr>
              <a:t>Mobile: +91-9097075054,</a:t>
            </a:r>
            <a:r>
              <a:rPr lang="nn-NO" b="1" dirty="0" smtClean="0">
                <a:ln w="1905"/>
                <a:solidFill>
                  <a:srgbClr val="7030A0"/>
                </a:solidFill>
                <a:effectLst>
                  <a:innerShdw blurRad="69850" dist="43180" dir="5400000">
                    <a:srgbClr val="000000">
                      <a:alpha val="65000"/>
                    </a:srgbClr>
                  </a:innerShdw>
                </a:effectLst>
                <a:latin typeface="Bookman Old Style" pitchFamily="18" charset="0"/>
              </a:rPr>
              <a:t> </a:t>
            </a:r>
            <a:r>
              <a:rPr lang="nn-NO" b="1" dirty="0" smtClean="0">
                <a:ln w="1905"/>
                <a:solidFill>
                  <a:schemeClr val="tx1"/>
                </a:solidFill>
                <a:effectLst>
                  <a:innerShdw blurRad="69850" dist="43180" dir="5400000">
                    <a:srgbClr val="000000">
                      <a:alpha val="65000"/>
                    </a:srgbClr>
                  </a:innerShdw>
                </a:effectLst>
                <a:latin typeface="Bookman Old Style" pitchFamily="18" charset="0"/>
              </a:rPr>
              <a:t>8800733955</a:t>
            </a:r>
            <a:endParaRPr lang="nn-NO" b="1" dirty="0">
              <a:ln w="1905"/>
              <a:solidFill>
                <a:schemeClr val="tx1"/>
              </a:solidFill>
              <a:effectLst>
                <a:innerShdw blurRad="69850" dist="43180" dir="5400000">
                  <a:srgbClr val="000000">
                    <a:alpha val="65000"/>
                  </a:srgbClr>
                </a:innerShdw>
              </a:effectLst>
              <a:latin typeface="Bookman Old Style" pitchFamily="18" charset="0"/>
            </a:endParaRPr>
          </a:p>
          <a:p>
            <a:pPr>
              <a:lnSpc>
                <a:spcPct val="150000"/>
              </a:lnSpc>
            </a:pPr>
            <a:r>
              <a:rPr lang="nn-NO" b="1" dirty="0">
                <a:ln w="1905"/>
                <a:solidFill>
                  <a:srgbClr val="002060"/>
                </a:solidFill>
                <a:effectLst>
                  <a:innerShdw blurRad="69850" dist="43180" dir="5400000">
                    <a:srgbClr val="000000">
                      <a:alpha val="65000"/>
                    </a:srgbClr>
                  </a:innerShdw>
                </a:effectLst>
                <a:latin typeface="Bookman Old Style" pitchFamily="18" charset="0"/>
              </a:rPr>
              <a:t>Website : </a:t>
            </a:r>
            <a:r>
              <a:rPr lang="en-US" b="1" dirty="0">
                <a:ln w="1905"/>
                <a:solidFill>
                  <a:srgbClr val="002060"/>
                </a:solidFill>
                <a:effectLst>
                  <a:innerShdw blurRad="69850" dist="43180" dir="5400000">
                    <a:srgbClr val="000000">
                      <a:alpha val="65000"/>
                    </a:srgbClr>
                  </a:innerShdw>
                </a:effectLst>
                <a:latin typeface="Bookman Old Style" pitchFamily="18" charset="0"/>
                <a:hlinkClick r:id="rId5"/>
              </a:rPr>
              <a:t>www.entrepreneurindia.co</a:t>
            </a:r>
            <a:r>
              <a:rPr lang="en-US" b="1" dirty="0">
                <a:ln w="1905"/>
                <a:solidFill>
                  <a:srgbClr val="002060"/>
                </a:solidFill>
                <a:effectLst>
                  <a:innerShdw blurRad="69850" dist="43180" dir="5400000">
                    <a:srgbClr val="000000">
                      <a:alpha val="65000"/>
                    </a:srgbClr>
                  </a:innerShdw>
                </a:effectLst>
                <a:latin typeface="Bookman Old Style" pitchFamily="18" charset="0"/>
              </a:rPr>
              <a:t> </a:t>
            </a:r>
            <a:r>
              <a:rPr lang="en-US" b="1" dirty="0">
                <a:ln w="1905"/>
                <a:solidFill>
                  <a:schemeClr val="tx2">
                    <a:lumMod val="50000"/>
                  </a:schemeClr>
                </a:solidFill>
                <a:effectLst>
                  <a:innerShdw blurRad="69850" dist="43180" dir="5400000">
                    <a:srgbClr val="000000">
                      <a:alpha val="65000"/>
                    </a:srgbClr>
                  </a:innerShdw>
                </a:effectLst>
                <a:latin typeface="Bookman Old Style" pitchFamily="18" charset="0"/>
              </a:rPr>
              <a:t>, </a:t>
            </a:r>
            <a:r>
              <a:rPr lang="en-US" b="1" dirty="0">
                <a:ln w="1905"/>
                <a:solidFill>
                  <a:schemeClr val="tx2">
                    <a:lumMod val="50000"/>
                  </a:schemeClr>
                </a:solidFill>
                <a:effectLst>
                  <a:innerShdw blurRad="69850" dist="43180" dir="5400000">
                    <a:srgbClr val="000000">
                      <a:alpha val="65000"/>
                    </a:srgbClr>
                  </a:innerShdw>
                </a:effectLst>
                <a:latin typeface="Bookman Old Style" pitchFamily="18" charset="0"/>
                <a:hlinkClick r:id="rId6"/>
              </a:rPr>
              <a:t>www.niir.org</a:t>
            </a:r>
            <a:r>
              <a:rPr lang="en-US" b="1" dirty="0">
                <a:ln w="1905"/>
                <a:solidFill>
                  <a:schemeClr val="tx2">
                    <a:lumMod val="50000"/>
                  </a:schemeClr>
                </a:solidFill>
                <a:effectLst>
                  <a:innerShdw blurRad="69850" dist="43180" dir="5400000">
                    <a:srgbClr val="000000">
                      <a:alpha val="65000"/>
                    </a:srgbClr>
                  </a:innerShdw>
                </a:effectLst>
                <a:latin typeface="Bookman Old Style" pitchFamily="18" charset="0"/>
              </a:rPr>
              <a:t>       </a:t>
            </a:r>
            <a:endParaRPr lang="en-US" b="1" dirty="0">
              <a:ln w="1905"/>
              <a:solidFill>
                <a:schemeClr val="tx2">
                  <a:lumMod val="10000"/>
                </a:schemeClr>
              </a:solidFill>
              <a:effectLst>
                <a:innerShdw blurRad="69850" dist="43180" dir="5400000">
                  <a:srgbClr val="000000">
                    <a:alpha val="65000"/>
                  </a:srgbClr>
                </a:innerShdw>
              </a:effectLst>
              <a:latin typeface="Bookman Old Style" pitchFamily="18" charset="0"/>
              <a:hlinkClick r:id="rId6"/>
            </a:endParaRPr>
          </a:p>
          <a:p>
            <a:pPr>
              <a:lnSpc>
                <a:spcPct val="150000"/>
              </a:lnSpc>
            </a:pPr>
            <a:r>
              <a:rPr lang="en-US" b="1" dirty="0">
                <a:ln w="1905"/>
                <a:solidFill>
                  <a:srgbClr val="002060"/>
                </a:solidFill>
                <a:effectLst>
                  <a:innerShdw blurRad="69850" dist="43180" dir="5400000">
                    <a:srgbClr val="000000">
                      <a:alpha val="65000"/>
                    </a:srgbClr>
                  </a:innerShdw>
                </a:effectLst>
                <a:latin typeface="Bookman Old Style" pitchFamily="18" charset="0"/>
              </a:rPr>
              <a:t>Take a look at </a:t>
            </a:r>
            <a:r>
              <a:rPr lang="en-US" b="1" dirty="0" smtClean="0">
                <a:ln w="1905"/>
                <a:solidFill>
                  <a:srgbClr val="002060"/>
                </a:solidFill>
                <a:effectLst>
                  <a:innerShdw blurRad="69850" dist="43180" dir="5400000">
                    <a:srgbClr val="000000">
                      <a:alpha val="65000"/>
                    </a:srgbClr>
                  </a:innerShdw>
                </a:effectLst>
                <a:latin typeface="Bookman Old Style" pitchFamily="18" charset="0"/>
              </a:rPr>
              <a:t>on  					     #</a:t>
            </a:r>
            <a:r>
              <a:rPr lang="en-US" b="1" dirty="0" err="1">
                <a:ln w="1905"/>
                <a:solidFill>
                  <a:srgbClr val="002060"/>
                </a:solidFill>
                <a:effectLst>
                  <a:innerShdw blurRad="69850" dist="43180" dir="5400000">
                    <a:srgbClr val="000000">
                      <a:alpha val="65000"/>
                    </a:srgbClr>
                  </a:innerShdw>
                </a:effectLst>
                <a:latin typeface="Bookman Old Style" pitchFamily="18" charset="0"/>
              </a:rPr>
              <a:t>StreetView</a:t>
            </a:r>
            <a:r>
              <a:rPr lang="en-US" b="1" dirty="0">
                <a:ln w="1905"/>
                <a:solidFill>
                  <a:srgbClr val="002060"/>
                </a:solidFill>
                <a:effectLst>
                  <a:innerShdw blurRad="69850" dist="43180" dir="5400000">
                    <a:srgbClr val="000000">
                      <a:alpha val="65000"/>
                    </a:srgbClr>
                  </a:innerShdw>
                </a:effectLst>
                <a:latin typeface="Bookman Old Style" pitchFamily="18" charset="0"/>
              </a:rPr>
              <a:t> </a:t>
            </a:r>
            <a:endParaRPr lang="en-US" b="1" dirty="0">
              <a:ln w="1905"/>
              <a:solidFill>
                <a:srgbClr val="002060"/>
              </a:solidFill>
              <a:effectLst>
                <a:innerShdw blurRad="69850" dist="43180" dir="5400000">
                  <a:srgbClr val="000000">
                    <a:alpha val="65000"/>
                  </a:srgbClr>
                </a:innerShdw>
              </a:effectLst>
              <a:latin typeface="Bookman Old Style" pitchFamily="18" charset="0"/>
              <a:hlinkClick r:id="rId6"/>
            </a:endParaRPr>
          </a:p>
          <a:p>
            <a:pPr>
              <a:lnSpc>
                <a:spcPct val="150000"/>
              </a:lnSpc>
            </a:pPr>
            <a:r>
              <a:rPr lang="en-US" sz="2800" b="1" dirty="0">
                <a:ln w="1905"/>
                <a:effectLst>
                  <a:innerShdw blurRad="69850" dist="43180" dir="5400000">
                    <a:srgbClr val="000000">
                      <a:alpha val="65000"/>
                    </a:srgbClr>
                  </a:innerShdw>
                </a:effectLst>
                <a:latin typeface="Bookman Old Style" pitchFamily="18" charset="0"/>
                <a:hlinkClick r:id="rId7"/>
              </a:rPr>
              <a:t>https://goo.gl/VstWkd</a:t>
            </a:r>
            <a:r>
              <a:rPr lang="en-US" sz="2800" b="1" dirty="0">
                <a:ln w="1905"/>
                <a:effectLst>
                  <a:innerShdw blurRad="69850" dist="43180" dir="5400000">
                    <a:srgbClr val="000000">
                      <a:alpha val="65000"/>
                    </a:srgbClr>
                  </a:innerShdw>
                </a:effectLst>
                <a:latin typeface="Bookman Old Style" pitchFamily="18" charset="0"/>
              </a:rPr>
              <a:t>     </a:t>
            </a:r>
            <a:endParaRPr lang="nn-NO" sz="2800" b="1" dirty="0">
              <a:ln w="1905"/>
              <a:effectLst>
                <a:innerShdw blurRad="69850" dist="43180" dir="5400000">
                  <a:srgbClr val="000000">
                    <a:alpha val="65000"/>
                  </a:srgbClr>
                </a:innerShdw>
              </a:effectLst>
              <a:latin typeface="Bookman Old Style" pitchFamily="18" charset="0"/>
              <a:hlinkClick r:id="rId6"/>
            </a:endParaRPr>
          </a:p>
        </p:txBody>
      </p:sp>
      <p:sp>
        <p:nvSpPr>
          <p:cNvPr id="5" name="Rectangle 4"/>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5"/>
              </a:rPr>
              <a:t>www.entrepreneurindia.co</a:t>
            </a:r>
            <a:r>
              <a:rPr lang="en-US" b="1" dirty="0" smtClean="0"/>
              <a:t>   </a:t>
            </a:r>
            <a:endParaRPr lang="en-US" b="1" dirty="0"/>
          </a:p>
        </p:txBody>
      </p:sp>
      <p:pic>
        <p:nvPicPr>
          <p:cNvPr id="7" name="Picture 6"/>
          <p:cNvPicPr/>
          <p:nvPr/>
        </p:nvPicPr>
        <p:blipFill>
          <a:blip r:embed="rId8"/>
          <a:srcRect l="23558" r="23558" b="17814"/>
          <a:stretch>
            <a:fillRect/>
          </a:stretch>
        </p:blipFill>
        <p:spPr bwMode="auto">
          <a:xfrm>
            <a:off x="0" y="0"/>
            <a:ext cx="1214651" cy="532263"/>
          </a:xfrm>
          <a:prstGeom prst="rect">
            <a:avLst/>
          </a:prstGeom>
          <a:noFill/>
          <a:ln w="9525">
            <a:noFill/>
            <a:miter lim="800000"/>
            <a:headEnd/>
            <a:tailEnd/>
          </a:ln>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1815" y="2060811"/>
            <a:ext cx="7457364" cy="403747"/>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47499" y="5117910"/>
            <a:ext cx="4495800" cy="257012"/>
          </a:xfrm>
          <a:prstGeom prst="rect">
            <a:avLst/>
          </a:prstGeom>
        </p:spPr>
      </p:pic>
      <p:sp>
        <p:nvSpPr>
          <p:cNvPr id="9" name="Rectangle 8"/>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6"/>
              </a:rPr>
              <a:t>www.niir.org</a:t>
            </a:r>
            <a:r>
              <a:rPr lang="en-US" sz="1350" b="1" dirty="0">
                <a:ln w="1905"/>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842197690"/>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10" name="drumroll.wav"/>
          </p:stSnd>
        </p:sndAc>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017929" y="1014316"/>
            <a:ext cx="11073988" cy="4401205"/>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a:spAutoFit/>
          </a:bodyPr>
          <a:lstStyle/>
          <a:p>
            <a:pPr>
              <a:buFont typeface="Wingdings" pitchFamily="2" charset="2"/>
              <a:buChar char="Ø"/>
            </a:pPr>
            <a:r>
              <a:rPr lang="en-US" sz="2800" u="sng" dirty="0">
                <a:ln>
                  <a:solidFill>
                    <a:schemeClr val="accent1">
                      <a:lumMod val="75000"/>
                    </a:schemeClr>
                  </a:solidFill>
                </a:ln>
                <a:solidFill>
                  <a:schemeClr val="bg1"/>
                </a:solidFill>
                <a:hlinkClick r:id="rId3"/>
              </a:rPr>
              <a:t>https://</a:t>
            </a:r>
            <a:r>
              <a:rPr lang="en-US" sz="2800" u="sng" dirty="0" smtClean="0">
                <a:ln>
                  <a:solidFill>
                    <a:schemeClr val="accent1">
                      <a:lumMod val="75000"/>
                    </a:schemeClr>
                  </a:solidFill>
                </a:ln>
                <a:solidFill>
                  <a:schemeClr val="bg1"/>
                </a:solidFill>
                <a:hlinkClick r:id="rId3"/>
              </a:rPr>
              <a:t>www.linkedin.com/company/niir-project-consultancy-services</a:t>
            </a:r>
            <a:r>
              <a:rPr lang="en-US" sz="2800" u="sng" dirty="0" smtClean="0">
                <a:ln>
                  <a:solidFill>
                    <a:schemeClr val="accent1">
                      <a:lumMod val="75000"/>
                    </a:schemeClr>
                  </a:solidFill>
                </a:ln>
                <a:solidFill>
                  <a:schemeClr val="bg1"/>
                </a:solidFill>
              </a:rPr>
              <a:t>  </a:t>
            </a:r>
            <a:endParaRPr lang="en-US" sz="2800" u="sng" dirty="0">
              <a:ln>
                <a:solidFill>
                  <a:schemeClr val="accent1">
                    <a:lumMod val="75000"/>
                  </a:schemeClr>
                </a:solidFill>
              </a:ln>
              <a:solidFill>
                <a:schemeClr val="bg1"/>
              </a:solidFill>
            </a:endParaRPr>
          </a:p>
          <a:p>
            <a:pPr>
              <a:buFont typeface="Wingdings" pitchFamily="2" charset="2"/>
              <a:buChar char="Ø"/>
            </a:pPr>
            <a:endParaRPr lang="en-US" sz="2800" dirty="0">
              <a:ln>
                <a:solidFill>
                  <a:schemeClr val="accent1">
                    <a:lumMod val="75000"/>
                  </a:schemeClr>
                </a:solidFill>
              </a:ln>
              <a:solidFill>
                <a:schemeClr val="bg1"/>
              </a:solidFill>
            </a:endParaRPr>
          </a:p>
          <a:p>
            <a:pPr>
              <a:buFont typeface="Wingdings" pitchFamily="2" charset="2"/>
              <a:buChar char="Ø"/>
            </a:pPr>
            <a:r>
              <a:rPr lang="en-US" sz="2800" u="sng" dirty="0">
                <a:ln>
                  <a:solidFill>
                    <a:schemeClr val="accent1">
                      <a:lumMod val="75000"/>
                    </a:schemeClr>
                  </a:solidFill>
                </a:ln>
                <a:solidFill>
                  <a:schemeClr val="bg1"/>
                </a:solidFill>
                <a:hlinkClick r:id="rId4"/>
              </a:rPr>
              <a:t>https://</a:t>
            </a:r>
            <a:r>
              <a:rPr lang="en-US" sz="2800" u="sng" dirty="0" smtClean="0">
                <a:ln>
                  <a:solidFill>
                    <a:schemeClr val="accent1">
                      <a:lumMod val="75000"/>
                    </a:schemeClr>
                  </a:solidFill>
                </a:ln>
                <a:solidFill>
                  <a:schemeClr val="bg1"/>
                </a:solidFill>
                <a:hlinkClick r:id="rId4"/>
              </a:rPr>
              <a:t>www.facebook.com/NIIR.ORG</a:t>
            </a:r>
            <a:r>
              <a:rPr lang="en-US" sz="2800" u="sng" dirty="0" smtClean="0">
                <a:ln>
                  <a:solidFill>
                    <a:schemeClr val="accent1">
                      <a:lumMod val="75000"/>
                    </a:schemeClr>
                  </a:solidFill>
                </a:ln>
                <a:solidFill>
                  <a:schemeClr val="bg1"/>
                </a:solidFill>
              </a:rPr>
              <a:t>  </a:t>
            </a:r>
          </a:p>
          <a:p>
            <a:endParaRPr lang="en-US" sz="2800" dirty="0">
              <a:ln>
                <a:solidFill>
                  <a:schemeClr val="accent1">
                    <a:lumMod val="75000"/>
                  </a:schemeClr>
                </a:solidFill>
              </a:ln>
              <a:solidFill>
                <a:schemeClr val="bg1"/>
              </a:solidFill>
            </a:endParaRPr>
          </a:p>
          <a:p>
            <a:pPr>
              <a:buFont typeface="Wingdings" pitchFamily="2" charset="2"/>
              <a:buChar char="Ø"/>
            </a:pPr>
            <a:r>
              <a:rPr lang="en-US" sz="2800" u="sng" dirty="0">
                <a:ln>
                  <a:solidFill>
                    <a:schemeClr val="accent1">
                      <a:lumMod val="75000"/>
                    </a:schemeClr>
                  </a:solidFill>
                </a:ln>
                <a:solidFill>
                  <a:schemeClr val="bg1"/>
                </a:solidFill>
                <a:hlinkClick r:id="rId5"/>
              </a:rPr>
              <a:t>https://</a:t>
            </a:r>
            <a:r>
              <a:rPr lang="en-US" sz="2800" u="sng" dirty="0" smtClean="0">
                <a:ln>
                  <a:solidFill>
                    <a:schemeClr val="accent1">
                      <a:lumMod val="75000"/>
                    </a:schemeClr>
                  </a:solidFill>
                </a:ln>
                <a:solidFill>
                  <a:schemeClr val="bg1"/>
                </a:solidFill>
                <a:hlinkClick r:id="rId5"/>
              </a:rPr>
              <a:t>www.youtube.com/user/NIIRproject</a:t>
            </a:r>
            <a:r>
              <a:rPr lang="en-US" sz="2800" u="sng" dirty="0" smtClean="0">
                <a:ln>
                  <a:solidFill>
                    <a:schemeClr val="accent1">
                      <a:lumMod val="75000"/>
                    </a:schemeClr>
                  </a:solidFill>
                </a:ln>
                <a:solidFill>
                  <a:schemeClr val="bg1"/>
                </a:solidFill>
              </a:rPr>
              <a:t>  </a:t>
            </a:r>
          </a:p>
          <a:p>
            <a:endParaRPr lang="en-US" sz="2800" dirty="0">
              <a:solidFill>
                <a:schemeClr val="bg1"/>
              </a:solidFill>
            </a:endParaRPr>
          </a:p>
          <a:p>
            <a:pPr>
              <a:buFont typeface="Wingdings" pitchFamily="2" charset="2"/>
              <a:buChar char="Ø"/>
            </a:pPr>
            <a:r>
              <a:rPr lang="en-US" sz="2800" u="sng" dirty="0">
                <a:ln>
                  <a:solidFill>
                    <a:schemeClr val="accent1">
                      <a:lumMod val="75000"/>
                    </a:schemeClr>
                  </a:solidFill>
                </a:ln>
                <a:solidFill>
                  <a:schemeClr val="bg1"/>
                </a:solidFill>
                <a:hlinkClick r:id="rId6"/>
              </a:rPr>
              <a:t>https://</a:t>
            </a:r>
            <a:r>
              <a:rPr lang="en-US" sz="2800" u="sng" dirty="0" smtClean="0">
                <a:ln>
                  <a:solidFill>
                    <a:schemeClr val="accent1">
                      <a:lumMod val="75000"/>
                    </a:schemeClr>
                  </a:solidFill>
                </a:ln>
                <a:solidFill>
                  <a:schemeClr val="bg1"/>
                </a:solidFill>
                <a:hlinkClick r:id="rId6"/>
              </a:rPr>
              <a:t>twitter.com/npcs_in</a:t>
            </a:r>
            <a:r>
              <a:rPr lang="en-US" sz="2800" u="sng" dirty="0" smtClean="0">
                <a:ln>
                  <a:solidFill>
                    <a:schemeClr val="accent1">
                      <a:lumMod val="75000"/>
                    </a:schemeClr>
                  </a:solidFill>
                </a:ln>
                <a:solidFill>
                  <a:schemeClr val="bg1"/>
                </a:solidFill>
              </a:rPr>
              <a:t>  </a:t>
            </a:r>
            <a:endParaRPr lang="en-US" sz="2800" u="sng" dirty="0">
              <a:ln>
                <a:solidFill>
                  <a:schemeClr val="accent1">
                    <a:lumMod val="75000"/>
                  </a:schemeClr>
                </a:solidFill>
              </a:ln>
              <a:solidFill>
                <a:schemeClr val="bg1"/>
              </a:solidFill>
            </a:endParaRPr>
          </a:p>
          <a:p>
            <a:endParaRPr lang="en-US" sz="2800" u="sng" dirty="0">
              <a:ln>
                <a:solidFill>
                  <a:schemeClr val="accent1">
                    <a:lumMod val="75000"/>
                  </a:schemeClr>
                </a:solidFill>
              </a:ln>
              <a:solidFill>
                <a:schemeClr val="bg1"/>
              </a:solidFill>
            </a:endParaRPr>
          </a:p>
          <a:p>
            <a:pPr indent="-342900">
              <a:buFont typeface="Wingdings" pitchFamily="2" charset="2"/>
              <a:buChar char="Ø"/>
            </a:pPr>
            <a:r>
              <a:rPr lang="en-US" sz="2800" u="sng" dirty="0">
                <a:ln>
                  <a:solidFill>
                    <a:schemeClr val="accent1">
                      <a:lumMod val="75000"/>
                    </a:schemeClr>
                  </a:solidFill>
                </a:ln>
                <a:solidFill>
                  <a:schemeClr val="bg1"/>
                </a:solidFill>
                <a:hlinkClick r:id="rId7"/>
              </a:rPr>
              <a:t>https://www.pinterest.com/npcsindia</a:t>
            </a:r>
            <a:r>
              <a:rPr lang="en-US" sz="2800" u="sng" dirty="0" smtClean="0">
                <a:ln>
                  <a:solidFill>
                    <a:schemeClr val="accent1">
                      <a:lumMod val="75000"/>
                    </a:schemeClr>
                  </a:solidFill>
                </a:ln>
                <a:solidFill>
                  <a:schemeClr val="bg1"/>
                </a:solidFill>
                <a:hlinkClick r:id="rId7"/>
              </a:rPr>
              <a:t>/</a:t>
            </a:r>
            <a:r>
              <a:rPr lang="en-US" sz="2800" u="sng" dirty="0" smtClean="0">
                <a:ln>
                  <a:solidFill>
                    <a:schemeClr val="accent1">
                      <a:lumMod val="75000"/>
                    </a:schemeClr>
                  </a:solidFill>
                </a:ln>
                <a:solidFill>
                  <a:schemeClr val="bg1"/>
                </a:solidFill>
              </a:rPr>
              <a:t>  </a:t>
            </a:r>
            <a:endParaRPr lang="en-US" sz="2800" u="sng" dirty="0">
              <a:ln>
                <a:solidFill>
                  <a:schemeClr val="accent1">
                    <a:lumMod val="75000"/>
                  </a:schemeClr>
                </a:solidFill>
              </a:ln>
              <a:solidFill>
                <a:schemeClr val="bg1"/>
              </a:solidFill>
            </a:endParaRPr>
          </a:p>
        </p:txBody>
      </p:sp>
      <p:sp>
        <p:nvSpPr>
          <p:cNvPr id="3" name="Rectangle 2"/>
          <p:cNvSpPr/>
          <p:nvPr/>
        </p:nvSpPr>
        <p:spPr>
          <a:xfrm>
            <a:off x="4655837" y="224345"/>
            <a:ext cx="3747935" cy="707886"/>
          </a:xfrm>
          <a:prstGeom prst="rect">
            <a:avLst/>
          </a:prstGeom>
          <a:solidFill>
            <a:schemeClr val="bg1"/>
          </a:solidFill>
          <a:ln w="38100">
            <a:solidFill>
              <a:schemeClr val="accent1"/>
            </a:solidFill>
          </a:ln>
        </p:spPr>
        <p:style>
          <a:lnRef idx="0">
            <a:scrgbClr r="0" g="0" b="0"/>
          </a:lnRef>
          <a:fillRef idx="1003">
            <a:schemeClr val="lt1"/>
          </a:fillRef>
          <a:effectRef idx="0">
            <a:scrgbClr r="0" g="0" b="0"/>
          </a:effectRef>
          <a:fontRef idx="major"/>
        </p:style>
        <p:txBody>
          <a:bodyPr wrap="square">
            <a:spAutoFit/>
          </a:bodyPr>
          <a:lstStyle/>
          <a:p>
            <a:pPr algn="ctr"/>
            <a:r>
              <a:rPr lang="en-US" sz="4000" b="1" dirty="0">
                <a:solidFill>
                  <a:schemeClr val="accent6">
                    <a:lumMod val="75000"/>
                  </a:schemeClr>
                </a:solidFill>
                <a:latin typeface="Antique Olive" panose="020B0603020204030204" pitchFamily="34" charset="0"/>
              </a:rPr>
              <a:t>Follow Us</a:t>
            </a:r>
          </a:p>
        </p:txBody>
      </p:sp>
      <p:pic>
        <p:nvPicPr>
          <p:cNvPr id="4" name="Picture 1" descr="Twitter"/>
          <p:cNvPicPr>
            <a:picLocks noChangeAspect="1" noChangeArrowheads="1"/>
          </p:cNvPicPr>
          <p:nvPr/>
        </p:nvPicPr>
        <p:blipFill>
          <a:blip r:embed="rId8" cstate="print"/>
          <a:srcRect l="77065"/>
          <a:stretch>
            <a:fillRect/>
          </a:stretch>
        </p:blipFill>
        <p:spPr bwMode="auto">
          <a:xfrm>
            <a:off x="292196" y="4080749"/>
            <a:ext cx="514350" cy="406066"/>
          </a:xfrm>
          <a:prstGeom prst="rect">
            <a:avLst/>
          </a:prstGeom>
          <a:noFill/>
        </p:spPr>
      </p:pic>
      <p:pic>
        <p:nvPicPr>
          <p:cNvPr id="5" name="Picture 2" descr="download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9477" y="4877432"/>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YouTube"/>
          <p:cNvPicPr>
            <a:picLocks noChangeAspect="1" noChangeArrowheads="1"/>
          </p:cNvPicPr>
          <p:nvPr/>
        </p:nvPicPr>
        <p:blipFill>
          <a:blip r:embed="rId10" cstate="print"/>
          <a:srcRect/>
          <a:stretch>
            <a:fillRect/>
          </a:stretch>
        </p:blipFill>
        <p:spPr bwMode="auto">
          <a:xfrm>
            <a:off x="129106" y="3179096"/>
            <a:ext cx="691696" cy="476250"/>
          </a:xfrm>
          <a:prstGeom prst="rect">
            <a:avLst/>
          </a:prstGeom>
          <a:noFill/>
        </p:spPr>
      </p:pic>
      <p:pic>
        <p:nvPicPr>
          <p:cNvPr id="7" name="Picture 22" descr="download"/>
          <p:cNvPicPr>
            <a:picLocks noChangeAspect="1" noChangeArrowheads="1"/>
          </p:cNvPicPr>
          <p:nvPr/>
        </p:nvPicPr>
        <p:blipFill>
          <a:blip r:embed="rId11" cstate="print"/>
          <a:srcRect l="69565" t="31934" b="27731"/>
          <a:stretch>
            <a:fillRect/>
          </a:stretch>
        </p:blipFill>
        <p:spPr bwMode="auto">
          <a:xfrm>
            <a:off x="296927" y="1071642"/>
            <a:ext cx="523875" cy="509170"/>
          </a:xfrm>
          <a:prstGeom prst="rect">
            <a:avLst/>
          </a:prstGeom>
          <a:noFill/>
        </p:spPr>
      </p:pic>
      <p:pic>
        <p:nvPicPr>
          <p:cNvPr id="9" name="Picture 1" descr="download (2)"/>
          <p:cNvPicPr>
            <a:picLocks noChangeAspect="1" noChangeArrowheads="1"/>
          </p:cNvPicPr>
          <p:nvPr/>
        </p:nvPicPr>
        <p:blipFill>
          <a:blip r:embed="rId12" cstate="print"/>
          <a:srcRect/>
          <a:stretch>
            <a:fillRect/>
          </a:stretch>
        </p:blipFill>
        <p:spPr bwMode="auto">
          <a:xfrm>
            <a:off x="328967" y="2301104"/>
            <a:ext cx="495300" cy="495300"/>
          </a:xfrm>
          <a:prstGeom prst="rect">
            <a:avLst/>
          </a:prstGeom>
          <a:noFill/>
        </p:spPr>
      </p:pic>
      <p:sp>
        <p:nvSpPr>
          <p:cNvPr id="10" name="Rectangle 9"/>
          <p:cNvSpPr/>
          <p:nvPr/>
        </p:nvSpPr>
        <p:spPr>
          <a:xfrm>
            <a:off x="8722410" y="6488668"/>
            <a:ext cx="3469590" cy="369332"/>
          </a:xfrm>
          <a:prstGeom prst="rect">
            <a:avLst/>
          </a:prstGeom>
          <a:solidFill>
            <a:schemeClr val="bg1"/>
          </a:solidFill>
        </p:spPr>
        <p:txBody>
          <a:bodyPr wrap="square">
            <a:spAutoFit/>
          </a:bodyPr>
          <a:lstStyle/>
          <a:p>
            <a:r>
              <a:rPr lang="en-US" b="1" dirty="0" smtClean="0">
                <a:hlinkClick r:id="rId13"/>
              </a:rPr>
              <a:t>www.entrepreneurindia.co</a:t>
            </a:r>
            <a:r>
              <a:rPr lang="en-US" b="1" dirty="0" smtClean="0"/>
              <a:t>   </a:t>
            </a:r>
            <a:endParaRPr lang="en-US" b="1" dirty="0"/>
          </a:p>
        </p:txBody>
      </p:sp>
      <p:pic>
        <p:nvPicPr>
          <p:cNvPr id="11" name="Picture 10"/>
          <p:cNvPicPr/>
          <p:nvPr/>
        </p:nvPicPr>
        <p:blipFill>
          <a:blip r:embed="rId14"/>
          <a:srcRect l="23558" r="23558" b="17814"/>
          <a:stretch>
            <a:fillRect/>
          </a:stretch>
        </p:blipFill>
        <p:spPr bwMode="auto">
          <a:xfrm>
            <a:off x="0" y="0"/>
            <a:ext cx="1214651" cy="532263"/>
          </a:xfrm>
          <a:prstGeom prst="rect">
            <a:avLst/>
          </a:prstGeom>
          <a:noFill/>
          <a:ln w="9525">
            <a:noFill/>
            <a:miter lim="800000"/>
            <a:headEnd/>
            <a:tailEnd/>
          </a:ln>
        </p:spPr>
      </p:pic>
      <p:sp>
        <p:nvSpPr>
          <p:cNvPr id="12" name="Rectangle 11"/>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15"/>
              </a:rPr>
              <a:t>www.niir.org</a:t>
            </a:r>
            <a:r>
              <a:rPr lang="en-US" sz="1350" b="1" dirty="0">
                <a:ln w="1905"/>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526379130"/>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17" name="drumroll.wav"/>
          </p:stSnd>
        </p:sndAc>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5273" y="4503340"/>
            <a:ext cx="10910021" cy="2169994"/>
          </a:xfrm>
          <a:solidFill>
            <a:schemeClr val="bg1"/>
          </a:solidFill>
          <a:ln w="38100">
            <a:solidFill>
              <a:schemeClr val="tx1"/>
            </a:solidFill>
          </a:ln>
        </p:spPr>
        <p:txBody>
          <a:bodyPr>
            <a:normAutofit/>
          </a:bodyPr>
          <a:lstStyle/>
          <a:p>
            <a:pPr algn="ctr"/>
            <a:r>
              <a:rPr lang="en-US" b="1" dirty="0">
                <a:ln w="1905"/>
                <a:solidFill>
                  <a:schemeClr val="tx2">
                    <a:lumMod val="10000"/>
                  </a:schemeClr>
                </a:solidFill>
                <a:effectLst>
                  <a:innerShdw blurRad="69850" dist="43180" dir="5400000">
                    <a:srgbClr val="000000">
                      <a:alpha val="65000"/>
                    </a:srgbClr>
                  </a:innerShdw>
                </a:effectLst>
              </a:rPr>
              <a:t>For more information, visit us at: </a:t>
            </a:r>
            <a:br>
              <a:rPr lang="en-US" b="1" dirty="0">
                <a:ln w="1905"/>
                <a:solidFill>
                  <a:schemeClr val="tx2">
                    <a:lumMod val="10000"/>
                  </a:schemeClr>
                </a:solidFill>
                <a:effectLst>
                  <a:innerShdw blurRad="69850" dist="43180" dir="5400000">
                    <a:srgbClr val="000000">
                      <a:alpha val="65000"/>
                    </a:srgbClr>
                  </a:innerShdw>
                </a:effectLst>
              </a:rPr>
            </a:br>
            <a:r>
              <a:rPr lang="en-US" sz="4400" b="1" dirty="0" smtClean="0">
                <a:ln w="1905"/>
                <a:solidFill>
                  <a:schemeClr val="tx2">
                    <a:lumMod val="10000"/>
                  </a:schemeClr>
                </a:solidFill>
                <a:effectLst>
                  <a:innerShdw blurRad="69850" dist="43180" dir="5400000">
                    <a:srgbClr val="000000">
                      <a:alpha val="65000"/>
                    </a:srgbClr>
                  </a:innerShdw>
                </a:effectLst>
                <a:hlinkClick r:id="rId4"/>
              </a:rPr>
              <a:t>www.entrepreneurindia.co</a:t>
            </a:r>
            <a:r>
              <a:rPr lang="en-US" sz="4400" b="1" dirty="0" smtClean="0">
                <a:ln w="1905"/>
                <a:solidFill>
                  <a:schemeClr val="tx2">
                    <a:lumMod val="10000"/>
                  </a:schemeClr>
                </a:solidFill>
                <a:effectLst>
                  <a:innerShdw blurRad="69850" dist="43180" dir="5400000">
                    <a:srgbClr val="000000">
                      <a:alpha val="65000"/>
                    </a:srgbClr>
                  </a:innerShdw>
                </a:effectLst>
              </a:rPr>
              <a:t>  </a:t>
            </a:r>
            <a:r>
              <a:rPr lang="en-US" dirty="0"/>
              <a:t/>
            </a:r>
            <a:br>
              <a:rPr lang="en-US" dirty="0"/>
            </a:br>
            <a:r>
              <a:rPr lang="en-US" b="1" dirty="0" smtClean="0">
                <a:hlinkClick r:id="rId5"/>
              </a:rPr>
              <a:t>www.niir.org</a:t>
            </a:r>
            <a:r>
              <a:rPr lang="en-US" dirty="0" smtClean="0"/>
              <a:t> </a:t>
            </a:r>
            <a:endParaRPr lang="en-US" dirty="0"/>
          </a:p>
        </p:txBody>
      </p:sp>
      <p:sp>
        <p:nvSpPr>
          <p:cNvPr id="7" name="Rectangle 6"/>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4"/>
              </a:rPr>
              <a:t>www.entrepreneurindia.co</a:t>
            </a:r>
            <a:r>
              <a:rPr lang="en-US" b="1" dirty="0" smtClean="0"/>
              <a:t>   </a:t>
            </a:r>
            <a:endParaRPr lang="en-US" b="1" dirty="0"/>
          </a:p>
        </p:txBody>
      </p:sp>
      <p:pic>
        <p:nvPicPr>
          <p:cNvPr id="5" name="Picture 4"/>
          <p:cNvPicPr/>
          <p:nvPr/>
        </p:nvPicPr>
        <p:blipFill>
          <a:blip r:embed="rId6"/>
          <a:srcRect l="23558" r="23558" b="17814"/>
          <a:stretch>
            <a:fillRect/>
          </a:stretch>
        </p:blipFill>
        <p:spPr bwMode="auto">
          <a:xfrm>
            <a:off x="0" y="0"/>
            <a:ext cx="1214651" cy="532263"/>
          </a:xfrm>
          <a:prstGeom prst="rect">
            <a:avLst/>
          </a:prstGeom>
          <a:noFill/>
          <a:ln w="9525">
            <a:noFill/>
            <a:miter lim="800000"/>
            <a:headEnd/>
            <a:tailEnd/>
          </a:ln>
        </p:spPr>
      </p:pic>
    </p:spTree>
    <p:extLst>
      <p:ext uri="{BB962C8B-B14F-4D97-AF65-F5344CB8AC3E}">
        <p14:creationId xmlns:p14="http://schemas.microsoft.com/office/powerpoint/2010/main" val="1335536217"/>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7" name="drumroll.wav"/>
          </p:st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3"/>
              </a:rPr>
              <a:t>www.entrepreneurindia.co</a:t>
            </a:r>
            <a:r>
              <a:rPr lang="en-US" b="1" dirty="0" smtClean="0"/>
              <a:t>   </a:t>
            </a:r>
            <a:endParaRPr lang="en-US" b="1" dirty="0"/>
          </a:p>
        </p:txBody>
      </p:sp>
      <p:pic>
        <p:nvPicPr>
          <p:cNvPr id="4" name="Picture 3"/>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5" name="Rectangle 4"/>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
        <p:nvSpPr>
          <p:cNvPr id="2" name="Rectangle 1"/>
          <p:cNvSpPr/>
          <p:nvPr/>
        </p:nvSpPr>
        <p:spPr>
          <a:xfrm>
            <a:off x="204717" y="786208"/>
            <a:ext cx="11737074" cy="5386090"/>
          </a:xfrm>
          <a:prstGeom prst="rect">
            <a:avLst/>
          </a:prstGeom>
          <a:solidFill>
            <a:schemeClr val="bg1"/>
          </a:solidFill>
          <a:ln w="28575">
            <a:solidFill>
              <a:schemeClr val="tx1"/>
            </a:solidFill>
          </a:ln>
        </p:spPr>
        <p:txBody>
          <a:bodyPr wrap="square">
            <a:spAutoFit/>
          </a:bodyPr>
          <a:lstStyle/>
          <a:p>
            <a:pPr>
              <a:lnSpc>
                <a:spcPct val="150000"/>
              </a:lnSpc>
              <a:spcAft>
                <a:spcPts val="800"/>
              </a:spcAft>
            </a:pPr>
            <a:r>
              <a:rPr lang="en-US" dirty="0">
                <a:latin typeface="Bookman Old Style" panose="02050604050505020204" pitchFamily="18" charset="0"/>
                <a:ea typeface="Calibri" panose="020F0502020204030204" pitchFamily="34" charset="0"/>
                <a:cs typeface="Times New Roman" panose="02020603050405020304" pitchFamily="18" charset="0"/>
              </a:rPr>
              <a:t>Odisha’s economy is consistently growing at a higher rate compared to the national growth. During the last seven years, the average growth of Odisha has remained about 8% compared to national average of about 6.9%. In spite of a slowdown in the global and national economy, Odisha’s economy is expected to grow at the rate of 6.16 per cent in 2019-20 well above all India growth rate of 5%.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dirty="0">
                <a:latin typeface="Bookman Old Style" panose="02050604050505020204" pitchFamily="18" charset="0"/>
                <a:ea typeface="Calibri" panose="020F0502020204030204" pitchFamily="34" charset="0"/>
                <a:cs typeface="Times New Roman" panose="02020603050405020304" pitchFamily="18" charset="0"/>
              </a:rPr>
              <a:t>With the policy of the State Government to promote industries and higher investment in the infrastructure sector along with a focus on the social sector, the State economy is estimated to grow in the range of 7% to 7.5% during 2020-21.</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dirty="0">
                <a:latin typeface="Bookman Old Style" panose="02050604050505020204" pitchFamily="18" charset="0"/>
                <a:ea typeface="Calibri" panose="020F0502020204030204" pitchFamily="34" charset="0"/>
                <a:cs typeface="Times New Roman" panose="02020603050405020304" pitchFamily="18" charset="0"/>
              </a:rPr>
              <a:t>To increase fish productivity and production a provision of Rs.16 crore has been proposed for development of Brackish Water Aquaculture, Marine Fisheries, Intensive Aquaculture and Inland Fisheries. An allocation of Rs.60 crore has been proposed to support Farmers’ Producers Organizations (FPOs) in the field of agriculture and allied sectors, food processing, warehousing and logistics sectors.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b="1" dirty="0">
                <a:latin typeface="Bookman Old Style" panose="02050604050505020204" pitchFamily="18" charset="0"/>
                <a:ea typeface="Calibri" panose="020F0502020204030204" pitchFamily="34" charset="0"/>
                <a:cs typeface="Times New Roman" panose="02020603050405020304" pitchFamily="18" charset="0"/>
              </a:rPr>
              <a:t>Market Research: - </a:t>
            </a:r>
            <a:r>
              <a:rPr lang="en-US" b="1" u="sng" dirty="0">
                <a:solidFill>
                  <a:srgbClr val="0563C1"/>
                </a:solidFill>
                <a:latin typeface="Bookman Old Style" panose="02050604050505020204" pitchFamily="18" charset="0"/>
                <a:ea typeface="Calibri" panose="020F0502020204030204" pitchFamily="34" charset="0"/>
                <a:cs typeface="Times New Roman" panose="02020603050405020304" pitchFamily="18" charset="0"/>
                <a:hlinkClick r:id="rId6"/>
              </a:rPr>
              <a:t>Market Research Report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4822792"/>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7" name="drumroll.wav"/>
          </p:st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3"/>
              </a:rPr>
              <a:t>www.entrepreneurindia.co</a:t>
            </a:r>
            <a:r>
              <a:rPr lang="en-US" b="1" dirty="0" smtClean="0"/>
              <a:t>   </a:t>
            </a:r>
            <a:endParaRPr lang="en-US" b="1" dirty="0"/>
          </a:p>
        </p:txBody>
      </p:sp>
      <p:pic>
        <p:nvPicPr>
          <p:cNvPr id="4" name="Picture 3"/>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5" name="Rectangle 4"/>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sp>
        <p:nvSpPr>
          <p:cNvPr id="2" name="Rectangle 1"/>
          <p:cNvSpPr/>
          <p:nvPr/>
        </p:nvSpPr>
        <p:spPr>
          <a:xfrm>
            <a:off x="374627" y="677545"/>
            <a:ext cx="2799164" cy="587277"/>
          </a:xfrm>
          <a:prstGeom prst="rect">
            <a:avLst/>
          </a:prstGeom>
          <a:solidFill>
            <a:schemeClr val="bg1"/>
          </a:solidFill>
          <a:ln w="38100">
            <a:solidFill>
              <a:schemeClr val="tx1"/>
            </a:solidFill>
          </a:ln>
        </p:spPr>
        <p:txBody>
          <a:bodyPr wrap="none">
            <a:spAutoFit/>
          </a:bodyPr>
          <a:lstStyle/>
          <a:p>
            <a:pPr algn="just">
              <a:lnSpc>
                <a:spcPct val="150000"/>
              </a:lnSpc>
              <a:spcAft>
                <a:spcPts val="800"/>
              </a:spcAft>
            </a:pPr>
            <a:r>
              <a:rPr lang="en-US" sz="2400"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Odisha (Orissa):-</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627" y="1564481"/>
            <a:ext cx="5780513" cy="46869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5140" y="1564481"/>
            <a:ext cx="4706007" cy="46869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62216654"/>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8" name="drumroll.wav"/>
          </p:stSnd>
        </p:sndAc>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8998423" y="6488668"/>
            <a:ext cx="319357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hlinkClick r:id="rId3"/>
              </a:rPr>
              <a:t>www.entrepreneurindia.co</a:t>
            </a:r>
            <a:r>
              <a:rPr lang="en-US" b="1" dirty="0" smtClean="0"/>
              <a:t>   </a:t>
            </a:r>
            <a:endParaRPr lang="en-US" b="1" dirty="0"/>
          </a:p>
        </p:txBody>
      </p:sp>
      <p:pic>
        <p:nvPicPr>
          <p:cNvPr id="4" name="Picture 3"/>
          <p:cNvPicPr/>
          <p:nvPr/>
        </p:nvPicPr>
        <p:blipFill>
          <a:blip r:embed="rId4"/>
          <a:srcRect l="23558" r="23558" b="17814"/>
          <a:stretch>
            <a:fillRect/>
          </a:stretch>
        </p:blipFill>
        <p:spPr bwMode="auto">
          <a:xfrm>
            <a:off x="0" y="0"/>
            <a:ext cx="1214651" cy="532263"/>
          </a:xfrm>
          <a:prstGeom prst="rect">
            <a:avLst/>
          </a:prstGeom>
          <a:noFill/>
          <a:ln w="9525">
            <a:noFill/>
            <a:miter lim="800000"/>
            <a:headEnd/>
            <a:tailEnd/>
          </a:ln>
        </p:spPr>
      </p:pic>
      <p:sp>
        <p:nvSpPr>
          <p:cNvPr id="5" name="Rectangle 4"/>
          <p:cNvSpPr/>
          <p:nvPr/>
        </p:nvSpPr>
        <p:spPr>
          <a:xfrm>
            <a:off x="0" y="6551094"/>
            <a:ext cx="1613078" cy="300082"/>
          </a:xfrm>
          <a:prstGeom prst="rect">
            <a:avLst/>
          </a:prstGeom>
          <a:solidFill>
            <a:schemeClr val="bg1"/>
          </a:solidFill>
          <a:ln w="38100">
            <a:solidFill>
              <a:schemeClr val="tx1"/>
            </a:solidFill>
          </a:ln>
        </p:spPr>
        <p:txBody>
          <a:bodyPr wrap="square">
            <a:spAutoFit/>
          </a:bodyPr>
          <a:lstStyle/>
          <a:p>
            <a:pPr algn="ctr"/>
            <a:r>
              <a:rPr lang="en-US" sz="1350" b="1" dirty="0">
                <a:ln w="1905"/>
                <a:effectLst>
                  <a:innerShdw blurRad="69850" dist="43180" dir="5400000">
                    <a:srgbClr val="000000">
                      <a:alpha val="65000"/>
                    </a:srgbClr>
                  </a:innerShdw>
                </a:effectLst>
                <a:hlinkClick r:id="rId5"/>
              </a:rPr>
              <a:t>www.niir.org</a:t>
            </a:r>
            <a:r>
              <a:rPr lang="en-US" sz="1350" b="1" dirty="0">
                <a:ln w="1905"/>
                <a:effectLst>
                  <a:innerShdw blurRad="69850" dist="43180" dir="5400000">
                    <a:srgbClr val="000000">
                      <a:alpha val="65000"/>
                    </a:srgbClr>
                  </a:innerShdw>
                </a:effectLst>
              </a:rPr>
              <a:t> </a:t>
            </a: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3681" r="3112" b="2018"/>
          <a:stretch/>
        </p:blipFill>
        <p:spPr>
          <a:xfrm>
            <a:off x="197893" y="736979"/>
            <a:ext cx="8800530" cy="53908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35610650"/>
      </p:ext>
    </p:extLst>
  </p:cSld>
  <p:clrMapOvr>
    <a:masterClrMapping/>
  </p:clrMapOvr>
  <mc:AlternateContent xmlns:mc="http://schemas.openxmlformats.org/markup-compatibility/2006" xmlns:p14="http://schemas.microsoft.com/office/powerpoint/2010/main">
    <mc:Choice Requires="p14">
      <p:transition spd="slow" p14:dur="2000">
        <p:checker/>
        <p:sndAc>
          <p:stSnd>
            <p:snd r:embed="rId2" name="drumroll.wav"/>
          </p:stSnd>
        </p:sndAc>
      </p:transition>
    </mc:Choice>
    <mc:Fallback xmlns="">
      <p:transition spd="slow">
        <p:checker/>
        <p:sndAc>
          <p:stSnd>
            <p:snd r:embed="rId7" name="drumroll.wav"/>
          </p:stSnd>
        </p:sndAc>
      </p:transition>
    </mc:Fallback>
  </mc:AlternateContent>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1220</TotalTime>
  <Words>3315</Words>
  <Application>Microsoft Office PowerPoint</Application>
  <PresentationFormat>Widescreen</PresentationFormat>
  <Paragraphs>610</Paragraphs>
  <Slides>69</Slides>
  <Notes>0</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69</vt:i4>
      </vt:variant>
    </vt:vector>
  </HeadingPairs>
  <TitlesOfParts>
    <vt:vector size="86" baseType="lpstr">
      <vt:lpstr>Antique Olive</vt:lpstr>
      <vt:lpstr>Arial</vt:lpstr>
      <vt:lpstr>Berlin Sans FB Demi</vt:lpstr>
      <vt:lpstr>Bookman Old Style</vt:lpstr>
      <vt:lpstr>Calibri</vt:lpstr>
      <vt:lpstr>Century Gothic</vt:lpstr>
      <vt:lpstr>Constantia</vt:lpstr>
      <vt:lpstr>Courier New</vt:lpstr>
      <vt:lpstr>Georgia</vt:lpstr>
      <vt:lpstr>Lucida Fax</vt:lpstr>
      <vt:lpstr>open_sansbold</vt:lpstr>
      <vt:lpstr>Symbol</vt:lpstr>
      <vt:lpstr>Times New Roman</vt:lpstr>
      <vt:lpstr>Vijaya</vt:lpstr>
      <vt:lpstr>Wingdings</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Visit us at: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more information, visit us at:  www.entrepreneurindia.co   www.niir.org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100 Business Opportunities in Odisha (Orissa). Business Ideas for Bhubaneswar, Cuttack, Rourkela, Brahmapur, Sambalpur, Puri, Balasore, Bhadrak, Baripada, Jharsuguda, Bargarh, Dhenkanal, Barbil, Angul, Jajpur.</dc:title>
  <dc:subject>Abrasive, Asbestos, Cement, Refractory Products, Manufacturing Plant, Detailed Project Report, Profile, Business Plan, Industry Trends, Market Research, Survey, Manufacturing Process, Machinery, Raw Materials, Feasibility Study, Investment Opportunities, Cost and Revenue, Plant Economics, Production Schedule, Working Capital Requirement, Plant Layout, Process Flow Sheet, Cost of Project, Projected Balance Sheets, Profitability Ratios, Break Even Analysis</dc:subject>
  <dc:creator>entrepreneurindia.co</dc:creator>
  <cp:keywords>#DetailedProjectReport #businessconsultant #BusinessPlan #feasibilityReport #NPCS  #StartupProject #howtostartbusiness #ProjectReprot #businessplanning   #potentialbusinessidea #business4you #Startupbusiness4you #StartupBusinessPlan #StartupIndiaConsultants #startupinvestment #startupbusinessidea #startup2020 #odishabusiness #odishastartupbusiness #OdishaInvestment #OdishaBusiness #OdishaStartUp #BusinessOdisha #odishabusinessindustry #investodisha #odishamarket  #Odishaproject</cp:keywords>
  <cp:lastModifiedBy>pc1</cp:lastModifiedBy>
  <cp:revision>299</cp:revision>
  <cp:lastPrinted>2015-12-24T05:48:05Z</cp:lastPrinted>
  <dcterms:created xsi:type="dcterms:W3CDTF">2015-12-16T06:45:34Z</dcterms:created>
  <dcterms:modified xsi:type="dcterms:W3CDTF">2020-12-11T10:04:14Z</dcterms:modified>
  <cp:category>100 Business Opportunities in Odisha (Orissa). Business Ideas for Bhubaneswar, Cuttack, Rourkela, Brahmapur, Sambalpur, Puri, Balasore, Bhadrak, Baripada, Jharsuguda, Bargarh, Dhenkanal, Barbil, Angul, Jajpur.</cp:category>
</cp:coreProperties>
</file>